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257" r:id="rId2"/>
    <p:sldId id="258" r:id="rId3"/>
    <p:sldId id="520" r:id="rId4"/>
    <p:sldId id="562" r:id="rId5"/>
    <p:sldId id="564" r:id="rId6"/>
    <p:sldId id="563" r:id="rId7"/>
    <p:sldId id="565" r:id="rId8"/>
    <p:sldId id="541" r:id="rId9"/>
    <p:sldId id="542" r:id="rId10"/>
    <p:sldId id="519" r:id="rId11"/>
    <p:sldId id="543" r:id="rId12"/>
    <p:sldId id="557" r:id="rId13"/>
    <p:sldId id="558" r:id="rId14"/>
    <p:sldId id="572" r:id="rId15"/>
    <p:sldId id="556" r:id="rId16"/>
    <p:sldId id="573" r:id="rId17"/>
    <p:sldId id="559" r:id="rId18"/>
    <p:sldId id="544" r:id="rId19"/>
    <p:sldId id="546" r:id="rId20"/>
    <p:sldId id="566" r:id="rId21"/>
    <p:sldId id="547" r:id="rId22"/>
    <p:sldId id="567" r:id="rId23"/>
    <p:sldId id="568" r:id="rId24"/>
    <p:sldId id="549" r:id="rId25"/>
    <p:sldId id="551" r:id="rId26"/>
    <p:sldId id="552" r:id="rId27"/>
    <p:sldId id="550" r:id="rId28"/>
    <p:sldId id="507" r:id="rId29"/>
    <p:sldId id="506" r:id="rId30"/>
    <p:sldId id="569" r:id="rId31"/>
    <p:sldId id="500" r:id="rId32"/>
    <p:sldId id="554" r:id="rId33"/>
    <p:sldId id="531" r:id="rId34"/>
    <p:sldId id="555" r:id="rId35"/>
    <p:sldId id="560" r:id="rId36"/>
    <p:sldId id="561" r:id="rId37"/>
    <p:sldId id="574" r:id="rId38"/>
    <p:sldId id="513" r:id="rId39"/>
    <p:sldId id="529" r:id="rId40"/>
    <p:sldId id="576" r:id="rId41"/>
    <p:sldId id="571" r:id="rId42"/>
    <p:sldId id="570" r:id="rId43"/>
    <p:sldId id="575"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26B82D-4A80-5442-ADFA-E713DD9345C6}">
          <p14:sldIdLst>
            <p14:sldId id="257"/>
          </p14:sldIdLst>
        </p14:section>
        <p14:section name="About me" id="{1E554E7E-B53A-C44E-A0C2-C87240A1FD47}">
          <p14:sldIdLst>
            <p14:sldId id="258"/>
            <p14:sldId id="520"/>
            <p14:sldId id="562"/>
            <p14:sldId id="564"/>
            <p14:sldId id="563"/>
            <p14:sldId id="565"/>
            <p14:sldId id="541"/>
            <p14:sldId id="542"/>
          </p14:sldIdLst>
        </p14:section>
        <p14:section name="Logistics" id="{AA6FE3B0-60F5-3141-9B78-AD8C2FBFEBDD}">
          <p14:sldIdLst>
            <p14:sldId id="519"/>
            <p14:sldId id="543"/>
            <p14:sldId id="557"/>
            <p14:sldId id="558"/>
            <p14:sldId id="572"/>
            <p14:sldId id="556"/>
            <p14:sldId id="573"/>
            <p14:sldId id="559"/>
            <p14:sldId id="544"/>
            <p14:sldId id="546"/>
            <p14:sldId id="566"/>
            <p14:sldId id="547"/>
            <p14:sldId id="567"/>
            <p14:sldId id="568"/>
            <p14:sldId id="549"/>
            <p14:sldId id="551"/>
            <p14:sldId id="552"/>
            <p14:sldId id="550"/>
            <p14:sldId id="507"/>
            <p14:sldId id="506"/>
            <p14:sldId id="569"/>
            <p14:sldId id="500"/>
            <p14:sldId id="554"/>
            <p14:sldId id="531"/>
            <p14:sldId id="555"/>
            <p14:sldId id="560"/>
            <p14:sldId id="561"/>
            <p14:sldId id="574"/>
            <p14:sldId id="513"/>
            <p14:sldId id="529"/>
            <p14:sldId id="576"/>
          </p14:sldIdLst>
        </p14:section>
        <p14:section name="Untitled Section" id="{770B53BE-AF34-DE44-B9C0-36267C3EA257}">
          <p14:sldIdLst>
            <p14:sldId id="571"/>
            <p14:sldId id="570"/>
            <p14:sldId id="5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00"/>
    <p:restoredTop sz="83673"/>
  </p:normalViewPr>
  <p:slideViewPr>
    <p:cSldViewPr snapToGrid="0" snapToObjects="1">
      <p:cViewPr varScale="1">
        <p:scale>
          <a:sx n="106" d="100"/>
          <a:sy n="106" d="100"/>
        </p:scale>
        <p:origin x="1560" y="176"/>
      </p:cViewPr>
      <p:guideLst/>
    </p:cSldViewPr>
  </p:slideViewPr>
  <p:outlineViewPr>
    <p:cViewPr>
      <p:scale>
        <a:sx n="33" d="100"/>
        <a:sy n="33" d="100"/>
      </p:scale>
      <p:origin x="0" y="-1174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D0D6C-137D-024A-9792-1378B1392CBD}" type="datetimeFigureOut">
              <a:rPr lang="en-US" smtClean="0"/>
              <a:t>10/17/22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BCFF83-FE40-E34E-9A43-68AFB1B451E7}" type="slidenum">
              <a:rPr lang="en-US" smtClean="0"/>
              <a:t>‹#›</a:t>
            </a:fld>
            <a:endParaRPr lang="en-US"/>
          </a:p>
        </p:txBody>
      </p:sp>
    </p:spTree>
    <p:extLst>
      <p:ext uri="{BB962C8B-B14F-4D97-AF65-F5344CB8AC3E}">
        <p14:creationId xmlns:p14="http://schemas.microsoft.com/office/powerpoint/2010/main" val="787004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welcome to engineering visual interfaces for data science.  I'm Dr </a:t>
            </a:r>
            <a:r>
              <a:rPr lang="en-US" dirty="0" err="1"/>
              <a:t>Aurisano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for finding the class on Zoom.  Hopefully we will be in person again soon.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If anyone out there is comfortable turning on their cameras, that is lovely- then I feel like I am talking to students, rather than to myself.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our plan for today: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I’m going to introduce myself, so you know a bit about 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are going to get to know each other, in Zoom breakout rooms.  This will give us a chance to make sure that Zoom breakout rooms work, and we all know how to access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 am going to walk through the structure, and plan for the course.  I want to make sure everyone knows how the course will work, and what to expect, and also a bit about why the course is designed this way.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 am going to introduce the class, and what the class is about.  Since this is a new class, and one of just a few classes in human centered computing here at UC, I wanted to give an overview of the topic.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 have an introductory activity, which we will do in breakout rooms, and which I think will help motivate the discussion on Wednesday, and getting into the meat of the class.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BCFF83-FE40-E34E-9A43-68AFB1B451E7}" type="slidenum">
              <a:rPr lang="en-US" smtClean="0"/>
              <a:t>2</a:t>
            </a:fld>
            <a:endParaRPr lang="en-US"/>
          </a:p>
        </p:txBody>
      </p:sp>
    </p:spTree>
    <p:extLst>
      <p:ext uri="{BB962C8B-B14F-4D97-AF65-F5344CB8AC3E}">
        <p14:creationId xmlns:p14="http://schemas.microsoft.com/office/powerpoint/2010/main" val="3792824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do those 3 projects, we need to stick to a schedule</a:t>
            </a:r>
          </a:p>
        </p:txBody>
      </p:sp>
      <p:sp>
        <p:nvSpPr>
          <p:cNvPr id="4" name="Slide Number Placeholder 3"/>
          <p:cNvSpPr>
            <a:spLocks noGrp="1"/>
          </p:cNvSpPr>
          <p:nvPr>
            <p:ph type="sldNum" sz="quarter" idx="5"/>
          </p:nvPr>
        </p:nvSpPr>
        <p:spPr/>
        <p:txBody>
          <a:bodyPr/>
          <a:lstStyle/>
          <a:p>
            <a:fld id="{7ABCFF83-FE40-E34E-9A43-68AFB1B451E7}" type="slidenum">
              <a:rPr lang="en-US" smtClean="0"/>
              <a:t>28</a:t>
            </a:fld>
            <a:endParaRPr lang="en-US"/>
          </a:p>
        </p:txBody>
      </p:sp>
    </p:spTree>
    <p:extLst>
      <p:ext uri="{BB962C8B-B14F-4D97-AF65-F5344CB8AC3E}">
        <p14:creationId xmlns:p14="http://schemas.microsoft.com/office/powerpoint/2010/main" val="3125483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BCFF83-FE40-E34E-9A43-68AFB1B451E7}" type="slidenum">
              <a:rPr lang="en-US" smtClean="0"/>
              <a:t>29</a:t>
            </a:fld>
            <a:endParaRPr lang="en-US"/>
          </a:p>
        </p:txBody>
      </p:sp>
    </p:spTree>
    <p:extLst>
      <p:ext uri="{BB962C8B-B14F-4D97-AF65-F5344CB8AC3E}">
        <p14:creationId xmlns:p14="http://schemas.microsoft.com/office/powerpoint/2010/main" val="98397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BCFF83-FE40-E34E-9A43-68AFB1B451E7}" type="slidenum">
              <a:rPr lang="en-US" smtClean="0"/>
              <a:t>32</a:t>
            </a:fld>
            <a:endParaRPr lang="en-US"/>
          </a:p>
        </p:txBody>
      </p:sp>
    </p:spTree>
    <p:extLst>
      <p:ext uri="{BB962C8B-B14F-4D97-AF65-F5344CB8AC3E}">
        <p14:creationId xmlns:p14="http://schemas.microsoft.com/office/powerpoint/2010/main" val="1530129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BCFF83-FE40-E34E-9A43-68AFB1B451E7}" type="slidenum">
              <a:rPr lang="en-US" smtClean="0"/>
              <a:t>33</a:t>
            </a:fld>
            <a:endParaRPr lang="en-US"/>
          </a:p>
        </p:txBody>
      </p:sp>
    </p:spTree>
    <p:extLst>
      <p:ext uri="{BB962C8B-B14F-4D97-AF65-F5344CB8AC3E}">
        <p14:creationId xmlns:p14="http://schemas.microsoft.com/office/powerpoint/2010/main" val="1283571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BCFF83-FE40-E34E-9A43-68AFB1B451E7}" type="slidenum">
              <a:rPr lang="en-US" smtClean="0"/>
              <a:t>37</a:t>
            </a:fld>
            <a:endParaRPr lang="en-US"/>
          </a:p>
        </p:txBody>
      </p:sp>
    </p:spTree>
    <p:extLst>
      <p:ext uri="{BB962C8B-B14F-4D97-AF65-F5344CB8AC3E}">
        <p14:creationId xmlns:p14="http://schemas.microsoft.com/office/powerpoint/2010/main" val="2748795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BCFF83-FE40-E34E-9A43-68AFB1B451E7}" type="slidenum">
              <a:rPr lang="en-US" smtClean="0"/>
              <a:t>39</a:t>
            </a:fld>
            <a:endParaRPr lang="en-US"/>
          </a:p>
        </p:txBody>
      </p:sp>
    </p:spTree>
    <p:extLst>
      <p:ext uri="{BB962C8B-B14F-4D97-AF65-F5344CB8AC3E}">
        <p14:creationId xmlns:p14="http://schemas.microsoft.com/office/powerpoint/2010/main" val="1954455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BCFF83-FE40-E34E-9A43-68AFB1B451E7}" type="slidenum">
              <a:rPr lang="en-US" smtClean="0"/>
              <a:t>40</a:t>
            </a:fld>
            <a:endParaRPr lang="en-US"/>
          </a:p>
        </p:txBody>
      </p:sp>
    </p:spTree>
    <p:extLst>
      <p:ext uri="{BB962C8B-B14F-4D97-AF65-F5344CB8AC3E}">
        <p14:creationId xmlns:p14="http://schemas.microsoft.com/office/powerpoint/2010/main" val="1920381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BCFF83-FE40-E34E-9A43-68AFB1B451E7}" type="slidenum">
              <a:rPr lang="en-US" smtClean="0"/>
              <a:t>43</a:t>
            </a:fld>
            <a:endParaRPr lang="en-US"/>
          </a:p>
        </p:txBody>
      </p:sp>
    </p:spTree>
    <p:extLst>
      <p:ext uri="{BB962C8B-B14F-4D97-AF65-F5344CB8AC3E}">
        <p14:creationId xmlns:p14="http://schemas.microsoft.com/office/powerpoint/2010/main" val="3475369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more about 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a new faculty member here at Cincinnati. I finished my PhD this past summer.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came from Chicago, my MS and PhD is in Computer Science.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was in a big research lab, that focused on developing visualizations and visualization environments for science and collaboration.  And we would put together hardware to build visualization and interaction environments and design visualization applications and software to help scientists understand their data, explore their data and collaborate.  </a:t>
            </a:r>
            <a:br>
              <a:rPr lang="en-US" dirty="0"/>
            </a:br>
            <a:r>
              <a:rPr lang="en-US" dirty="0"/>
              <a:t>It was a really fun place to work and learn and do grad school, so I'm hoping to build similar lab here at UC.  </a:t>
            </a:r>
          </a:p>
          <a:p>
            <a:endParaRPr lang="en-US" dirty="0"/>
          </a:p>
          <a:p>
            <a:r>
              <a:rPr lang="en-US" dirty="0"/>
              <a:t>I did my thesis on exploring data through visualizations on a large display using speech and gesture inputs.  The bottom image shows one of the participants in a user study I ran interacting with my system.  </a:t>
            </a:r>
          </a:p>
          <a:p>
            <a:r>
              <a:rPr lang="en-US" dirty="0"/>
              <a:t>Before that I did a master's thesis working with scientists on bacterial genomic data- that’s shown at the top</a:t>
            </a:r>
          </a:p>
          <a:p>
            <a:r>
              <a:rPr lang="en-US" dirty="0"/>
              <a:t>And during grad school, I also worked on other platforms and problems- I worked with ecologists studying animal movement patterns – which is what is shown in the middle</a:t>
            </a:r>
          </a:p>
          <a:p>
            <a:endParaRPr lang="en-US" dirty="0"/>
          </a:p>
          <a:p>
            <a:r>
              <a:rPr lang="en-US" dirty="0"/>
              <a:t>And this research area, and work that I did, started in a visualization class which is similar to this one!  </a:t>
            </a:r>
          </a:p>
          <a:p>
            <a:endParaRPr lang="en-US" dirty="0"/>
          </a:p>
        </p:txBody>
      </p:sp>
      <p:sp>
        <p:nvSpPr>
          <p:cNvPr id="4" name="Slide Number Placeholder 3"/>
          <p:cNvSpPr>
            <a:spLocks noGrp="1"/>
          </p:cNvSpPr>
          <p:nvPr>
            <p:ph type="sldNum" sz="quarter" idx="5"/>
          </p:nvPr>
        </p:nvSpPr>
        <p:spPr/>
        <p:txBody>
          <a:bodyPr/>
          <a:lstStyle/>
          <a:p>
            <a:fld id="{7ABCFF83-FE40-E34E-9A43-68AFB1B451E7}" type="slidenum">
              <a:rPr lang="en-US" smtClean="0"/>
              <a:t>3</a:t>
            </a:fld>
            <a:endParaRPr lang="en-US"/>
          </a:p>
        </p:txBody>
      </p:sp>
    </p:spTree>
    <p:extLst>
      <p:ext uri="{BB962C8B-B14F-4D97-AF65-F5344CB8AC3E}">
        <p14:creationId xmlns:p14="http://schemas.microsoft.com/office/powerpoint/2010/main" val="3296148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 of course, what I like to think my research is like- and I definitely bill it this way when talking to people.  I build big, futuristic interfaces, focusing on helping people understand data </a:t>
            </a:r>
          </a:p>
        </p:txBody>
      </p:sp>
      <p:sp>
        <p:nvSpPr>
          <p:cNvPr id="4" name="Slide Number Placeholder 3"/>
          <p:cNvSpPr>
            <a:spLocks noGrp="1"/>
          </p:cNvSpPr>
          <p:nvPr>
            <p:ph type="sldNum" sz="quarter" idx="5"/>
          </p:nvPr>
        </p:nvSpPr>
        <p:spPr/>
        <p:txBody>
          <a:bodyPr/>
          <a:lstStyle/>
          <a:p>
            <a:fld id="{7ABCFF83-FE40-E34E-9A43-68AFB1B451E7}" type="slidenum">
              <a:rPr lang="en-US" smtClean="0"/>
              <a:t>4</a:t>
            </a:fld>
            <a:endParaRPr lang="en-US"/>
          </a:p>
        </p:txBody>
      </p:sp>
    </p:spTree>
    <p:extLst>
      <p:ext uri="{BB962C8B-B14F-4D97-AF65-F5344CB8AC3E}">
        <p14:creationId xmlns:p14="http://schemas.microsoft.com/office/powerpoint/2010/main" val="757271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look at this picture and pause for a moment. What doesn’t seem right?  If it has a handle, what do we want to do?  Pull the door.  That’s what handles are for.  So, why is there a sign?  The sign is there to correct a bad design.  </a:t>
            </a:r>
          </a:p>
          <a:p>
            <a:endParaRPr lang="en-US" dirty="0"/>
          </a:p>
        </p:txBody>
      </p:sp>
      <p:sp>
        <p:nvSpPr>
          <p:cNvPr id="4" name="Slide Number Placeholder 3"/>
          <p:cNvSpPr>
            <a:spLocks noGrp="1"/>
          </p:cNvSpPr>
          <p:nvPr>
            <p:ph type="sldNum" sz="quarter" idx="5"/>
          </p:nvPr>
        </p:nvSpPr>
        <p:spPr/>
        <p:txBody>
          <a:bodyPr/>
          <a:lstStyle/>
          <a:p>
            <a:fld id="{7ABCFF83-FE40-E34E-9A43-68AFB1B451E7}" type="slidenum">
              <a:rPr lang="en-US" smtClean="0"/>
              <a:t>12</a:t>
            </a:fld>
            <a:endParaRPr lang="en-US"/>
          </a:p>
        </p:txBody>
      </p:sp>
    </p:spTree>
    <p:extLst>
      <p:ext uri="{BB962C8B-B14F-4D97-AF65-F5344CB8AC3E}">
        <p14:creationId xmlns:p14="http://schemas.microsoft.com/office/powerpoint/2010/main" val="2408733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great saying from a classic writer  in the field of design and interface design, Don Norman, who says ‘it if needs a sign, it is probably bad design.’ </a:t>
            </a:r>
            <a:br>
              <a:rPr lang="en-US" dirty="0"/>
            </a:br>
            <a:r>
              <a:rPr lang="en-US" dirty="0"/>
              <a:t>Now, this doesn’t mean that we never use signs, but perhaps your sign is redundant to communicating the operation of something, but it shouldn’t be contradictory  </a:t>
            </a:r>
          </a:p>
          <a:p>
            <a:endParaRPr lang="en-US" dirty="0"/>
          </a:p>
        </p:txBody>
      </p:sp>
      <p:sp>
        <p:nvSpPr>
          <p:cNvPr id="4" name="Slide Number Placeholder 3"/>
          <p:cNvSpPr>
            <a:spLocks noGrp="1"/>
          </p:cNvSpPr>
          <p:nvPr>
            <p:ph type="sldNum" sz="quarter" idx="5"/>
          </p:nvPr>
        </p:nvSpPr>
        <p:spPr/>
        <p:txBody>
          <a:bodyPr/>
          <a:lstStyle/>
          <a:p>
            <a:fld id="{7ABCFF83-FE40-E34E-9A43-68AFB1B451E7}" type="slidenum">
              <a:rPr lang="en-US" smtClean="0"/>
              <a:t>13</a:t>
            </a:fld>
            <a:endParaRPr lang="en-US"/>
          </a:p>
        </p:txBody>
      </p:sp>
    </p:spTree>
    <p:extLst>
      <p:ext uri="{BB962C8B-B14F-4D97-AF65-F5344CB8AC3E}">
        <p14:creationId xmlns:p14="http://schemas.microsoft.com/office/powerpoint/2010/main" val="901208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BCFF83-FE40-E34E-9A43-68AFB1B451E7}" type="slidenum">
              <a:rPr lang="en-US" smtClean="0"/>
              <a:t>17</a:t>
            </a:fld>
            <a:endParaRPr lang="en-US"/>
          </a:p>
        </p:txBody>
      </p:sp>
    </p:spTree>
    <p:extLst>
      <p:ext uri="{BB962C8B-B14F-4D97-AF65-F5344CB8AC3E}">
        <p14:creationId xmlns:p14="http://schemas.microsoft.com/office/powerpoint/2010/main" val="4121890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BCFF83-FE40-E34E-9A43-68AFB1B451E7}" type="slidenum">
              <a:rPr lang="en-US" smtClean="0"/>
              <a:t>18</a:t>
            </a:fld>
            <a:endParaRPr lang="en-US"/>
          </a:p>
        </p:txBody>
      </p:sp>
    </p:spTree>
    <p:extLst>
      <p:ext uri="{BB962C8B-B14F-4D97-AF65-F5344CB8AC3E}">
        <p14:creationId xmlns:p14="http://schemas.microsoft.com/office/powerpoint/2010/main" val="2425891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BCFF83-FE40-E34E-9A43-68AFB1B451E7}" type="slidenum">
              <a:rPr lang="en-US" smtClean="0"/>
              <a:t>25</a:t>
            </a:fld>
            <a:endParaRPr lang="en-US"/>
          </a:p>
        </p:txBody>
      </p:sp>
    </p:spTree>
    <p:extLst>
      <p:ext uri="{BB962C8B-B14F-4D97-AF65-F5344CB8AC3E}">
        <p14:creationId xmlns:p14="http://schemas.microsoft.com/office/powerpoint/2010/main" val="4066846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BCFF83-FE40-E34E-9A43-68AFB1B451E7}" type="slidenum">
              <a:rPr lang="en-US" smtClean="0"/>
              <a:t>27</a:t>
            </a:fld>
            <a:endParaRPr lang="en-US"/>
          </a:p>
        </p:txBody>
      </p:sp>
    </p:spTree>
    <p:extLst>
      <p:ext uri="{BB962C8B-B14F-4D97-AF65-F5344CB8AC3E}">
        <p14:creationId xmlns:p14="http://schemas.microsoft.com/office/powerpoint/2010/main" val="2395535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E856EC-134F-4749-B2EA-ACE3C82AE9BE}" type="datetimeFigureOut">
              <a:rPr lang="en-US" smtClean="0"/>
              <a:t>10/17/22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2062037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E856EC-134F-4749-B2EA-ACE3C82AE9BE}" type="datetimeFigureOut">
              <a:rPr lang="en-US" smtClean="0"/>
              <a:t>10/17/22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2643387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E856EC-134F-4749-B2EA-ACE3C82AE9BE}" type="datetimeFigureOut">
              <a:rPr lang="en-US" smtClean="0"/>
              <a:t>10/17/22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4023243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E856EC-134F-4749-B2EA-ACE3C82AE9BE}" type="datetimeFigureOut">
              <a:rPr lang="en-US" smtClean="0"/>
              <a:t>10/17/22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03694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E856EC-134F-4749-B2EA-ACE3C82AE9BE}" type="datetimeFigureOut">
              <a:rPr lang="en-US" smtClean="0"/>
              <a:t>10/17/22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679618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E856EC-134F-4749-B2EA-ACE3C82AE9BE}" type="datetimeFigureOut">
              <a:rPr lang="en-US" smtClean="0"/>
              <a:t>10/17/22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2057421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E856EC-134F-4749-B2EA-ACE3C82AE9BE}" type="datetimeFigureOut">
              <a:rPr lang="en-US" smtClean="0"/>
              <a:t>10/17/22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4088231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856EC-134F-4749-B2EA-ACE3C82AE9BE}" type="datetimeFigureOut">
              <a:rPr lang="en-US" smtClean="0"/>
              <a:t>10/17/22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65634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E856EC-134F-4749-B2EA-ACE3C82AE9BE}" type="datetimeFigureOut">
              <a:rPr lang="en-US" smtClean="0"/>
              <a:t>10/17/22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983627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E856EC-134F-4749-B2EA-ACE3C82AE9BE}" type="datetimeFigureOut">
              <a:rPr lang="en-US" smtClean="0"/>
              <a:t>10/17/22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599218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E856EC-134F-4749-B2EA-ACE3C82AE9BE}" type="datetimeFigureOut">
              <a:rPr lang="en-US" smtClean="0"/>
              <a:t>10/17/22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78167C-29BA-0F4F-ADEA-B06CA75D9A86}" type="slidenum">
              <a:rPr lang="en-US" smtClean="0"/>
              <a:t>‹#›</a:t>
            </a:fld>
            <a:endParaRPr lang="en-US"/>
          </a:p>
        </p:txBody>
      </p:sp>
    </p:spTree>
    <p:extLst>
      <p:ext uri="{BB962C8B-B14F-4D97-AF65-F5344CB8AC3E}">
        <p14:creationId xmlns:p14="http://schemas.microsoft.com/office/powerpoint/2010/main" val="1877213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E856EC-134F-4749-B2EA-ACE3C82AE9BE}" type="datetimeFigureOut">
              <a:rPr lang="en-US" smtClean="0"/>
              <a:t>10/17/22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78167C-29BA-0F4F-ADEA-B06CA75D9A86}" type="slidenum">
              <a:rPr lang="en-US" smtClean="0"/>
              <a:t>‹#›</a:t>
            </a:fld>
            <a:endParaRPr lang="en-US"/>
          </a:p>
        </p:txBody>
      </p:sp>
    </p:spTree>
    <p:extLst>
      <p:ext uri="{BB962C8B-B14F-4D97-AF65-F5344CB8AC3E}">
        <p14:creationId xmlns:p14="http://schemas.microsoft.com/office/powerpoint/2010/main" val="163021756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19AC-00D8-134C-A11B-8CA9C53A9304}"/>
              </a:ext>
            </a:extLst>
          </p:cNvPr>
          <p:cNvSpPr>
            <a:spLocks noGrp="1"/>
          </p:cNvSpPr>
          <p:nvPr>
            <p:ph type="title"/>
          </p:nvPr>
        </p:nvSpPr>
        <p:spPr/>
        <p:txBody>
          <a:bodyPr>
            <a:normAutofit/>
          </a:bodyPr>
          <a:lstStyle/>
          <a:p>
            <a:r>
              <a:rPr lang="en-US" dirty="0"/>
              <a:t>User Interface Design</a:t>
            </a:r>
          </a:p>
        </p:txBody>
      </p:sp>
    </p:spTree>
    <p:extLst>
      <p:ext uri="{BB962C8B-B14F-4D97-AF65-F5344CB8AC3E}">
        <p14:creationId xmlns:p14="http://schemas.microsoft.com/office/powerpoint/2010/main" val="717385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76EBA-B4AE-004A-95DF-1BA4F5BE67CF}"/>
              </a:ext>
            </a:extLst>
          </p:cNvPr>
          <p:cNvSpPr>
            <a:spLocks noGrp="1"/>
          </p:cNvSpPr>
          <p:nvPr>
            <p:ph type="ctrTitle"/>
          </p:nvPr>
        </p:nvSpPr>
        <p:spPr/>
        <p:txBody>
          <a:bodyPr/>
          <a:lstStyle/>
          <a:p>
            <a:r>
              <a:rPr lang="en-US" dirty="0"/>
              <a:t>About this course</a:t>
            </a:r>
          </a:p>
        </p:txBody>
      </p:sp>
    </p:spTree>
    <p:extLst>
      <p:ext uri="{BB962C8B-B14F-4D97-AF65-F5344CB8AC3E}">
        <p14:creationId xmlns:p14="http://schemas.microsoft.com/office/powerpoint/2010/main" val="2784905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3CBA0-6374-417A-E925-80094B61E044}"/>
              </a:ext>
            </a:extLst>
          </p:cNvPr>
          <p:cNvSpPr>
            <a:spLocks noGrp="1"/>
          </p:cNvSpPr>
          <p:nvPr>
            <p:ph type="title"/>
          </p:nvPr>
        </p:nvSpPr>
        <p:spPr/>
        <p:txBody>
          <a:bodyPr/>
          <a:lstStyle/>
          <a:p>
            <a:r>
              <a:rPr lang="en-US" dirty="0"/>
              <a:t>What is this course about? </a:t>
            </a:r>
          </a:p>
        </p:txBody>
      </p:sp>
      <p:pic>
        <p:nvPicPr>
          <p:cNvPr id="11" name="Picture 10">
            <a:extLst>
              <a:ext uri="{FF2B5EF4-FFF2-40B4-BE49-F238E27FC236}">
                <a16:creationId xmlns:a16="http://schemas.microsoft.com/office/drawing/2014/main" id="{E1668EB8-3B4D-FA13-E25F-CBECE3BDADF4}"/>
              </a:ext>
            </a:extLst>
          </p:cNvPr>
          <p:cNvPicPr>
            <a:picLocks noChangeAspect="1"/>
          </p:cNvPicPr>
          <p:nvPr/>
        </p:nvPicPr>
        <p:blipFill>
          <a:blip r:embed="rId2"/>
          <a:stretch>
            <a:fillRect/>
          </a:stretch>
        </p:blipFill>
        <p:spPr>
          <a:xfrm>
            <a:off x="0" y="1837481"/>
            <a:ext cx="12192000" cy="1591519"/>
          </a:xfrm>
          <a:prstGeom prst="rect">
            <a:avLst/>
          </a:prstGeom>
        </p:spPr>
      </p:pic>
    </p:spTree>
    <p:extLst>
      <p:ext uri="{BB962C8B-B14F-4D97-AF65-F5344CB8AC3E}">
        <p14:creationId xmlns:p14="http://schemas.microsoft.com/office/powerpoint/2010/main" val="3769520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3CBA0-6374-417A-E925-80094B61E044}"/>
              </a:ext>
            </a:extLst>
          </p:cNvPr>
          <p:cNvSpPr>
            <a:spLocks noGrp="1"/>
          </p:cNvSpPr>
          <p:nvPr>
            <p:ph type="title"/>
          </p:nvPr>
        </p:nvSpPr>
        <p:spPr/>
        <p:txBody>
          <a:bodyPr/>
          <a:lstStyle/>
          <a:p>
            <a:r>
              <a:rPr lang="en-US" dirty="0"/>
              <a:t>What is this course about-----&gt; Good design </a:t>
            </a:r>
          </a:p>
        </p:txBody>
      </p:sp>
      <p:pic>
        <p:nvPicPr>
          <p:cNvPr id="5" name="Picture 4">
            <a:extLst>
              <a:ext uri="{FF2B5EF4-FFF2-40B4-BE49-F238E27FC236}">
                <a16:creationId xmlns:a16="http://schemas.microsoft.com/office/drawing/2014/main" id="{4629C54B-7A98-00F3-CD35-7472EF38C02D}"/>
              </a:ext>
            </a:extLst>
          </p:cNvPr>
          <p:cNvPicPr>
            <a:picLocks noChangeAspect="1"/>
          </p:cNvPicPr>
          <p:nvPr/>
        </p:nvPicPr>
        <p:blipFill>
          <a:blip r:embed="rId3"/>
          <a:stretch>
            <a:fillRect/>
          </a:stretch>
        </p:blipFill>
        <p:spPr>
          <a:xfrm>
            <a:off x="3431339" y="1797050"/>
            <a:ext cx="4102100" cy="4178300"/>
          </a:xfrm>
          <a:prstGeom prst="rect">
            <a:avLst/>
          </a:prstGeom>
        </p:spPr>
      </p:pic>
      <p:sp>
        <p:nvSpPr>
          <p:cNvPr id="3" name="TextBox 2">
            <a:extLst>
              <a:ext uri="{FF2B5EF4-FFF2-40B4-BE49-F238E27FC236}">
                <a16:creationId xmlns:a16="http://schemas.microsoft.com/office/drawing/2014/main" id="{008FAD29-CCC7-E5E6-B8A0-E783134863A4}"/>
              </a:ext>
            </a:extLst>
          </p:cNvPr>
          <p:cNvSpPr txBox="1"/>
          <p:nvPr/>
        </p:nvSpPr>
        <p:spPr>
          <a:xfrm>
            <a:off x="8422105" y="3212432"/>
            <a:ext cx="2835584" cy="646331"/>
          </a:xfrm>
          <a:prstGeom prst="rect">
            <a:avLst/>
          </a:prstGeom>
          <a:noFill/>
        </p:spPr>
        <p:txBody>
          <a:bodyPr wrap="none" rtlCol="0">
            <a:spAutoFit/>
          </a:bodyPr>
          <a:lstStyle/>
          <a:p>
            <a:r>
              <a:rPr lang="en-US" dirty="0"/>
              <a:t>Look at this picture</a:t>
            </a:r>
          </a:p>
          <a:p>
            <a:r>
              <a:rPr lang="en-US" dirty="0"/>
              <a:t>Does anything seem wrong?</a:t>
            </a:r>
          </a:p>
        </p:txBody>
      </p:sp>
    </p:spTree>
    <p:extLst>
      <p:ext uri="{BB962C8B-B14F-4D97-AF65-F5344CB8AC3E}">
        <p14:creationId xmlns:p14="http://schemas.microsoft.com/office/powerpoint/2010/main" val="1684239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3CBA0-6374-417A-E925-80094B61E044}"/>
              </a:ext>
            </a:extLst>
          </p:cNvPr>
          <p:cNvSpPr>
            <a:spLocks noGrp="1"/>
          </p:cNvSpPr>
          <p:nvPr>
            <p:ph type="title"/>
          </p:nvPr>
        </p:nvSpPr>
        <p:spPr/>
        <p:txBody>
          <a:bodyPr/>
          <a:lstStyle/>
          <a:p>
            <a:r>
              <a:rPr lang="en-US" dirty="0"/>
              <a:t>What is this course about- ----&gt; Good design </a:t>
            </a:r>
          </a:p>
        </p:txBody>
      </p:sp>
      <p:pic>
        <p:nvPicPr>
          <p:cNvPr id="5" name="Picture 4">
            <a:extLst>
              <a:ext uri="{FF2B5EF4-FFF2-40B4-BE49-F238E27FC236}">
                <a16:creationId xmlns:a16="http://schemas.microsoft.com/office/drawing/2014/main" id="{4629C54B-7A98-00F3-CD35-7472EF38C02D}"/>
              </a:ext>
            </a:extLst>
          </p:cNvPr>
          <p:cNvPicPr>
            <a:picLocks noChangeAspect="1"/>
          </p:cNvPicPr>
          <p:nvPr/>
        </p:nvPicPr>
        <p:blipFill>
          <a:blip r:embed="rId3"/>
          <a:stretch>
            <a:fillRect/>
          </a:stretch>
        </p:blipFill>
        <p:spPr>
          <a:xfrm>
            <a:off x="3431339" y="1797050"/>
            <a:ext cx="4102100" cy="4178300"/>
          </a:xfrm>
          <a:prstGeom prst="rect">
            <a:avLst/>
          </a:prstGeom>
        </p:spPr>
      </p:pic>
      <p:sp>
        <p:nvSpPr>
          <p:cNvPr id="3" name="TextBox 2">
            <a:extLst>
              <a:ext uri="{FF2B5EF4-FFF2-40B4-BE49-F238E27FC236}">
                <a16:creationId xmlns:a16="http://schemas.microsoft.com/office/drawing/2014/main" id="{1427BECE-E6CD-478C-A8A3-490389E03398}"/>
              </a:ext>
            </a:extLst>
          </p:cNvPr>
          <p:cNvSpPr txBox="1"/>
          <p:nvPr/>
        </p:nvSpPr>
        <p:spPr>
          <a:xfrm>
            <a:off x="7747225" y="2887578"/>
            <a:ext cx="4393510" cy="646331"/>
          </a:xfrm>
          <a:prstGeom prst="rect">
            <a:avLst/>
          </a:prstGeom>
          <a:noFill/>
        </p:spPr>
        <p:txBody>
          <a:bodyPr wrap="none" rtlCol="0">
            <a:spAutoFit/>
          </a:bodyPr>
          <a:lstStyle/>
          <a:p>
            <a:r>
              <a:rPr lang="en-US" dirty="0"/>
              <a:t>If it needs a sign, it’s probably bad design</a:t>
            </a:r>
          </a:p>
          <a:p>
            <a:r>
              <a:rPr lang="en-US" dirty="0"/>
              <a:t>	Don Norman, Design of Everyday Things</a:t>
            </a:r>
          </a:p>
        </p:txBody>
      </p:sp>
    </p:spTree>
    <p:extLst>
      <p:ext uri="{BB962C8B-B14F-4D97-AF65-F5344CB8AC3E}">
        <p14:creationId xmlns:p14="http://schemas.microsoft.com/office/powerpoint/2010/main" val="3965458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8A171-7A8E-0E63-A6C6-45E918DA7709}"/>
              </a:ext>
            </a:extLst>
          </p:cNvPr>
          <p:cNvSpPr>
            <a:spLocks noGrp="1"/>
          </p:cNvSpPr>
          <p:nvPr>
            <p:ph type="title"/>
          </p:nvPr>
        </p:nvSpPr>
        <p:spPr/>
        <p:txBody>
          <a:bodyPr/>
          <a:lstStyle/>
          <a:p>
            <a:r>
              <a:rPr lang="en-US" dirty="0"/>
              <a:t>What this course is about --------&gt;Good design</a:t>
            </a:r>
          </a:p>
        </p:txBody>
      </p:sp>
      <p:sp>
        <p:nvSpPr>
          <p:cNvPr id="3" name="Content Placeholder 2">
            <a:extLst>
              <a:ext uri="{FF2B5EF4-FFF2-40B4-BE49-F238E27FC236}">
                <a16:creationId xmlns:a16="http://schemas.microsoft.com/office/drawing/2014/main" id="{FA332537-D345-9A7D-D85B-4E376D40EA40}"/>
              </a:ext>
            </a:extLst>
          </p:cNvPr>
          <p:cNvSpPr>
            <a:spLocks noGrp="1"/>
          </p:cNvSpPr>
          <p:nvPr>
            <p:ph idx="1"/>
          </p:nvPr>
        </p:nvSpPr>
        <p:spPr/>
        <p:txBody>
          <a:bodyPr/>
          <a:lstStyle/>
          <a:p>
            <a:r>
              <a:rPr lang="en-US" dirty="0"/>
              <a:t>What makes a good design?  What are some </a:t>
            </a:r>
            <a:r>
              <a:rPr lang="en-US" dirty="0">
                <a:solidFill>
                  <a:schemeClr val="accent1">
                    <a:lumMod val="60000"/>
                    <a:lumOff val="40000"/>
                  </a:schemeClr>
                </a:solidFill>
              </a:rPr>
              <a:t>principals</a:t>
            </a:r>
            <a:r>
              <a:rPr lang="en-US" dirty="0"/>
              <a:t> of good design?</a:t>
            </a:r>
          </a:p>
          <a:p>
            <a:r>
              <a:rPr lang="en-US" dirty="0"/>
              <a:t>What </a:t>
            </a:r>
            <a:r>
              <a:rPr lang="en-US" dirty="0">
                <a:solidFill>
                  <a:schemeClr val="accent1">
                    <a:lumMod val="60000"/>
                    <a:lumOff val="40000"/>
                  </a:schemeClr>
                </a:solidFill>
              </a:rPr>
              <a:t>practices</a:t>
            </a:r>
            <a:r>
              <a:rPr lang="en-US" dirty="0"/>
              <a:t> will help us arrive at good designs?</a:t>
            </a:r>
          </a:p>
          <a:p>
            <a:endParaRPr lang="en-US" dirty="0"/>
          </a:p>
        </p:txBody>
      </p:sp>
    </p:spTree>
    <p:extLst>
      <p:ext uri="{BB962C8B-B14F-4D97-AF65-F5344CB8AC3E}">
        <p14:creationId xmlns:p14="http://schemas.microsoft.com/office/powerpoint/2010/main" val="1933897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D2F8F-1D4A-A4EC-0450-756095B68EBF}"/>
              </a:ext>
            </a:extLst>
          </p:cNvPr>
          <p:cNvSpPr>
            <a:spLocks noGrp="1"/>
          </p:cNvSpPr>
          <p:nvPr>
            <p:ph type="title"/>
          </p:nvPr>
        </p:nvSpPr>
        <p:spPr/>
        <p:txBody>
          <a:bodyPr/>
          <a:lstStyle/>
          <a:p>
            <a:r>
              <a:rPr lang="en-US" dirty="0"/>
              <a:t>What is this course about ---</a:t>
            </a:r>
            <a:r>
              <a:rPr lang="en-US" dirty="0">
                <a:sym typeface="Wingdings" pitchFamily="2" charset="2"/>
              </a:rPr>
              <a:t>----&gt; People </a:t>
            </a:r>
            <a:endParaRPr lang="en-US" dirty="0"/>
          </a:p>
        </p:txBody>
      </p:sp>
      <p:sp>
        <p:nvSpPr>
          <p:cNvPr id="3" name="Content Placeholder 2">
            <a:extLst>
              <a:ext uri="{FF2B5EF4-FFF2-40B4-BE49-F238E27FC236}">
                <a16:creationId xmlns:a16="http://schemas.microsoft.com/office/drawing/2014/main" id="{C957CE4A-6034-6191-4EA6-E64AAEF5D1CD}"/>
              </a:ext>
            </a:extLst>
          </p:cNvPr>
          <p:cNvSpPr>
            <a:spLocks noGrp="1"/>
          </p:cNvSpPr>
          <p:nvPr>
            <p:ph idx="1"/>
          </p:nvPr>
        </p:nvSpPr>
        <p:spPr>
          <a:xfrm>
            <a:off x="838200" y="1825625"/>
            <a:ext cx="10515600" cy="2577933"/>
          </a:xfrm>
        </p:spPr>
        <p:txBody>
          <a:bodyPr>
            <a:normAutofit/>
          </a:bodyPr>
          <a:lstStyle/>
          <a:p>
            <a:pPr marL="0" indent="0">
              <a:buNone/>
            </a:pPr>
            <a:endParaRPr lang="en-US" dirty="0"/>
          </a:p>
          <a:p>
            <a:pPr marL="0" indent="0">
              <a:buNone/>
            </a:pPr>
            <a:endParaRPr lang="en-US" dirty="0"/>
          </a:p>
          <a:p>
            <a:pPr marL="0" indent="0">
              <a:buNone/>
            </a:pPr>
            <a:r>
              <a:rPr lang="en-US" dirty="0"/>
              <a:t>Human-centered design of the interfaces between people and computing systems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65EFF176-9E59-1CF5-6F79-EB8E70380EF5}"/>
              </a:ext>
            </a:extLst>
          </p:cNvPr>
          <p:cNvSpPr txBox="1"/>
          <p:nvPr/>
        </p:nvSpPr>
        <p:spPr>
          <a:xfrm>
            <a:off x="5618747" y="4936584"/>
            <a:ext cx="2015103" cy="584775"/>
          </a:xfrm>
          <a:prstGeom prst="rect">
            <a:avLst/>
          </a:prstGeom>
          <a:noFill/>
        </p:spPr>
        <p:txBody>
          <a:bodyPr wrap="none" rtlCol="0">
            <a:spAutoFit/>
          </a:bodyPr>
          <a:lstStyle/>
          <a:p>
            <a:r>
              <a:rPr lang="en-US" sz="3200" dirty="0"/>
              <a:t>Computers</a:t>
            </a:r>
          </a:p>
        </p:txBody>
      </p:sp>
      <p:sp>
        <p:nvSpPr>
          <p:cNvPr id="6" name="Right Arrow 5">
            <a:extLst>
              <a:ext uri="{FF2B5EF4-FFF2-40B4-BE49-F238E27FC236}">
                <a16:creationId xmlns:a16="http://schemas.microsoft.com/office/drawing/2014/main" id="{227D5ECB-5DDC-4D32-C938-25581771B3E0}"/>
              </a:ext>
            </a:extLst>
          </p:cNvPr>
          <p:cNvSpPr/>
          <p:nvPr/>
        </p:nvSpPr>
        <p:spPr>
          <a:xfrm>
            <a:off x="3196376" y="4663486"/>
            <a:ext cx="2249905" cy="5654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B92DFEB-C29D-81B3-31D4-A3445ED09C62}"/>
              </a:ext>
            </a:extLst>
          </p:cNvPr>
          <p:cNvSpPr txBox="1"/>
          <p:nvPr/>
        </p:nvSpPr>
        <p:spPr>
          <a:xfrm>
            <a:off x="1463869" y="4936583"/>
            <a:ext cx="1560042" cy="584775"/>
          </a:xfrm>
          <a:prstGeom prst="rect">
            <a:avLst/>
          </a:prstGeom>
          <a:noFill/>
        </p:spPr>
        <p:txBody>
          <a:bodyPr wrap="none" rtlCol="0">
            <a:spAutoFit/>
          </a:bodyPr>
          <a:lstStyle/>
          <a:p>
            <a:r>
              <a:rPr lang="en-US" sz="3200" dirty="0"/>
              <a:t>Humans</a:t>
            </a:r>
          </a:p>
        </p:txBody>
      </p:sp>
      <p:sp>
        <p:nvSpPr>
          <p:cNvPr id="8" name="Right Arrow 7">
            <a:extLst>
              <a:ext uri="{FF2B5EF4-FFF2-40B4-BE49-F238E27FC236}">
                <a16:creationId xmlns:a16="http://schemas.microsoft.com/office/drawing/2014/main" id="{80BDA45A-E408-485C-A88A-E369E2DAAD28}"/>
              </a:ext>
            </a:extLst>
          </p:cNvPr>
          <p:cNvSpPr/>
          <p:nvPr/>
        </p:nvSpPr>
        <p:spPr>
          <a:xfrm rot="10800000">
            <a:off x="3196375" y="5239865"/>
            <a:ext cx="2249905" cy="5654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3993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691EE-95BA-169F-975C-3A0C5AF8B79F}"/>
              </a:ext>
            </a:extLst>
          </p:cNvPr>
          <p:cNvSpPr>
            <a:spLocks noGrp="1"/>
          </p:cNvSpPr>
          <p:nvPr>
            <p:ph type="title"/>
          </p:nvPr>
        </p:nvSpPr>
        <p:spPr/>
        <p:txBody>
          <a:bodyPr/>
          <a:lstStyle/>
          <a:p>
            <a:r>
              <a:rPr lang="en-US" dirty="0"/>
              <a:t>What this course is about -------------&gt; UI+CS</a:t>
            </a:r>
          </a:p>
        </p:txBody>
      </p:sp>
      <p:sp>
        <p:nvSpPr>
          <p:cNvPr id="3" name="Content Placeholder 2">
            <a:extLst>
              <a:ext uri="{FF2B5EF4-FFF2-40B4-BE49-F238E27FC236}">
                <a16:creationId xmlns:a16="http://schemas.microsoft.com/office/drawing/2014/main" id="{F2A07983-C07C-0E04-5C06-25B0651A9AB3}"/>
              </a:ext>
            </a:extLst>
          </p:cNvPr>
          <p:cNvSpPr>
            <a:spLocks noGrp="1"/>
          </p:cNvSpPr>
          <p:nvPr>
            <p:ph idx="1"/>
          </p:nvPr>
        </p:nvSpPr>
        <p:spPr/>
        <p:txBody>
          <a:bodyPr/>
          <a:lstStyle/>
          <a:p>
            <a:r>
              <a:rPr lang="en-US" dirty="0"/>
              <a:t>How can we think about interactive interfaces as computer scientists?</a:t>
            </a:r>
          </a:p>
          <a:p>
            <a:r>
              <a:rPr lang="en-US" dirty="0"/>
              <a:t>How can we enable engineers to create interactive interfaces, visual interfaces, interfaces for different devices…. </a:t>
            </a:r>
          </a:p>
        </p:txBody>
      </p:sp>
    </p:spTree>
    <p:extLst>
      <p:ext uri="{BB962C8B-B14F-4D97-AF65-F5344CB8AC3E}">
        <p14:creationId xmlns:p14="http://schemas.microsoft.com/office/powerpoint/2010/main" val="1443780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D6855-2013-D5D7-7B72-663213082250}"/>
              </a:ext>
            </a:extLst>
          </p:cNvPr>
          <p:cNvSpPr>
            <a:spLocks noGrp="1"/>
          </p:cNvSpPr>
          <p:nvPr>
            <p:ph type="title"/>
          </p:nvPr>
        </p:nvSpPr>
        <p:spPr/>
        <p:txBody>
          <a:bodyPr/>
          <a:lstStyle/>
          <a:p>
            <a:r>
              <a:rPr lang="en-US" dirty="0"/>
              <a:t>What is this class about</a:t>
            </a:r>
          </a:p>
        </p:txBody>
      </p:sp>
      <p:sp>
        <p:nvSpPr>
          <p:cNvPr id="3" name="Content Placeholder 2">
            <a:extLst>
              <a:ext uri="{FF2B5EF4-FFF2-40B4-BE49-F238E27FC236}">
                <a16:creationId xmlns:a16="http://schemas.microsoft.com/office/drawing/2014/main" id="{AD04510E-D019-27D9-376D-F07CA7DED257}"/>
              </a:ext>
            </a:extLst>
          </p:cNvPr>
          <p:cNvSpPr>
            <a:spLocks noGrp="1"/>
          </p:cNvSpPr>
          <p:nvPr>
            <p:ph idx="1"/>
          </p:nvPr>
        </p:nvSpPr>
        <p:spPr/>
        <p:txBody>
          <a:bodyPr>
            <a:normAutofit fontScale="92500" lnSpcReduction="10000"/>
          </a:bodyPr>
          <a:lstStyle/>
          <a:p>
            <a:r>
              <a:rPr lang="en-US" dirty="0"/>
              <a:t>Understanding the </a:t>
            </a:r>
            <a:r>
              <a:rPr lang="en-US" dirty="0">
                <a:solidFill>
                  <a:schemeClr val="accent1">
                    <a:lumMod val="60000"/>
                    <a:lumOff val="40000"/>
                  </a:schemeClr>
                </a:solidFill>
              </a:rPr>
              <a:t>principles of ”good” design’</a:t>
            </a:r>
          </a:p>
          <a:p>
            <a:r>
              <a:rPr lang="en-US" dirty="0"/>
              <a:t>Understanding </a:t>
            </a:r>
            <a:r>
              <a:rPr lang="en-US" dirty="0">
                <a:solidFill>
                  <a:schemeClr val="accent1">
                    <a:lumMod val="60000"/>
                    <a:lumOff val="40000"/>
                  </a:schemeClr>
                </a:solidFill>
              </a:rPr>
              <a:t>people</a:t>
            </a:r>
          </a:p>
          <a:p>
            <a:pPr lvl="1"/>
            <a:r>
              <a:rPr lang="en-US" dirty="0"/>
              <a:t>How people use computers, devices, interfaces</a:t>
            </a:r>
          </a:p>
          <a:p>
            <a:pPr lvl="1"/>
            <a:r>
              <a:rPr lang="en-US" dirty="0"/>
              <a:t>How people perceive, think and behave</a:t>
            </a:r>
          </a:p>
          <a:p>
            <a:pPr lvl="1"/>
            <a:r>
              <a:rPr lang="en-US" dirty="0"/>
              <a:t>What people need to do with an interface- their goals and tasks</a:t>
            </a:r>
            <a:endParaRPr lang="en-US" dirty="0">
              <a:solidFill>
                <a:schemeClr val="accent1">
                  <a:lumMod val="60000"/>
                  <a:lumOff val="40000"/>
                </a:schemeClr>
              </a:solidFill>
            </a:endParaRPr>
          </a:p>
          <a:p>
            <a:r>
              <a:rPr lang="en-US" dirty="0"/>
              <a:t>Employing </a:t>
            </a:r>
            <a:r>
              <a:rPr lang="en-US" dirty="0">
                <a:solidFill>
                  <a:schemeClr val="accent1">
                    <a:lumMod val="60000"/>
                    <a:lumOff val="40000"/>
                  </a:schemeClr>
                </a:solidFill>
              </a:rPr>
              <a:t>practices to arrive at “good” designs</a:t>
            </a:r>
          </a:p>
          <a:p>
            <a:pPr lvl="1"/>
            <a:r>
              <a:rPr lang="en-US" dirty="0"/>
              <a:t>Sketching</a:t>
            </a:r>
          </a:p>
          <a:p>
            <a:pPr lvl="1"/>
            <a:r>
              <a:rPr lang="en-US" dirty="0"/>
              <a:t>Human-centered design methods</a:t>
            </a:r>
          </a:p>
          <a:p>
            <a:pPr lvl="1"/>
            <a:r>
              <a:rPr lang="en-US" dirty="0"/>
              <a:t>Prototyping</a:t>
            </a:r>
          </a:p>
          <a:p>
            <a:pPr lvl="1"/>
            <a:r>
              <a:rPr lang="en-US" dirty="0"/>
              <a:t>Evaluations</a:t>
            </a:r>
          </a:p>
          <a:p>
            <a:r>
              <a:rPr lang="en-US" dirty="0"/>
              <a:t>Technical understanding/skills (web) to </a:t>
            </a:r>
            <a:r>
              <a:rPr lang="en-US" dirty="0">
                <a:solidFill>
                  <a:schemeClr val="accent1">
                    <a:lumMod val="60000"/>
                    <a:lumOff val="40000"/>
                  </a:schemeClr>
                </a:solidFill>
              </a:rPr>
              <a:t>implement</a:t>
            </a:r>
            <a:r>
              <a:rPr lang="en-US" dirty="0"/>
              <a:t> these designs.  </a:t>
            </a:r>
          </a:p>
          <a:p>
            <a:endParaRPr lang="en-US" dirty="0"/>
          </a:p>
          <a:p>
            <a:pPr lvl="1"/>
            <a:endParaRPr lang="en-US" dirty="0"/>
          </a:p>
        </p:txBody>
      </p:sp>
    </p:spTree>
    <p:extLst>
      <p:ext uri="{BB962C8B-B14F-4D97-AF65-F5344CB8AC3E}">
        <p14:creationId xmlns:p14="http://schemas.microsoft.com/office/powerpoint/2010/main" val="438416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FF481-D3BE-21BB-F52A-3F91DFBFD199}"/>
              </a:ext>
            </a:extLst>
          </p:cNvPr>
          <p:cNvSpPr>
            <a:spLocks noGrp="1"/>
          </p:cNvSpPr>
          <p:nvPr>
            <p:ph type="title"/>
          </p:nvPr>
        </p:nvSpPr>
        <p:spPr/>
        <p:txBody>
          <a:bodyPr/>
          <a:lstStyle/>
          <a:p>
            <a:r>
              <a:rPr lang="en-US" dirty="0"/>
              <a:t>Course philosophy</a:t>
            </a:r>
          </a:p>
        </p:txBody>
      </p:sp>
      <p:sp>
        <p:nvSpPr>
          <p:cNvPr id="3" name="Content Placeholder 2">
            <a:extLst>
              <a:ext uri="{FF2B5EF4-FFF2-40B4-BE49-F238E27FC236}">
                <a16:creationId xmlns:a16="http://schemas.microsoft.com/office/drawing/2014/main" id="{096A6A3A-16B1-4B9C-43E9-A9AB7ED7091B}"/>
              </a:ext>
            </a:extLst>
          </p:cNvPr>
          <p:cNvSpPr>
            <a:spLocks noGrp="1"/>
          </p:cNvSpPr>
          <p:nvPr>
            <p:ph idx="1"/>
          </p:nvPr>
        </p:nvSpPr>
        <p:spPr>
          <a:xfrm>
            <a:off x="838200" y="1825625"/>
            <a:ext cx="6546448" cy="4351338"/>
          </a:xfrm>
        </p:spPr>
        <p:txBody>
          <a:bodyPr>
            <a:normAutofit fontScale="92500" lnSpcReduction="20000"/>
          </a:bodyPr>
          <a:lstStyle/>
          <a:p>
            <a:pPr marL="0" indent="0">
              <a:buNone/>
            </a:pPr>
            <a:r>
              <a:rPr lang="en-US" dirty="0"/>
              <a:t>The best way to learn, is to </a:t>
            </a:r>
            <a:r>
              <a:rPr lang="en-US" dirty="0">
                <a:solidFill>
                  <a:schemeClr val="accent1">
                    <a:lumMod val="60000"/>
                    <a:lumOff val="40000"/>
                  </a:schemeClr>
                </a:solidFill>
              </a:rPr>
              <a:t>practice</a:t>
            </a:r>
          </a:p>
          <a:p>
            <a:pPr marL="0" indent="0">
              <a:buNone/>
            </a:pPr>
            <a:endParaRPr lang="en-US" dirty="0"/>
          </a:p>
          <a:p>
            <a:pPr marL="0" indent="0">
              <a:buNone/>
            </a:pPr>
            <a:r>
              <a:rPr lang="en-US" dirty="0"/>
              <a:t>I teach </a:t>
            </a:r>
            <a:r>
              <a:rPr lang="en-US" dirty="0">
                <a:solidFill>
                  <a:schemeClr val="accent1">
                    <a:lumMod val="60000"/>
                    <a:lumOff val="40000"/>
                  </a:schemeClr>
                </a:solidFill>
              </a:rPr>
              <a:t>portfolio</a:t>
            </a:r>
            <a:r>
              <a:rPr lang="en-US" dirty="0"/>
              <a:t> style courses:</a:t>
            </a:r>
          </a:p>
          <a:p>
            <a:r>
              <a:rPr lang="en-US" dirty="0"/>
              <a:t>Most of the evaluated work is in </a:t>
            </a:r>
            <a:r>
              <a:rPr lang="en-US" dirty="0">
                <a:solidFill>
                  <a:schemeClr val="accent1">
                    <a:lumMod val="60000"/>
                    <a:lumOff val="40000"/>
                  </a:schemeClr>
                </a:solidFill>
              </a:rPr>
              <a:t>several (usually 3) </a:t>
            </a:r>
            <a:r>
              <a:rPr lang="en-US" u="sng" dirty="0">
                <a:solidFill>
                  <a:schemeClr val="accent1">
                    <a:lumMod val="60000"/>
                    <a:lumOff val="40000"/>
                  </a:schemeClr>
                </a:solidFill>
              </a:rPr>
              <a:t>substantial</a:t>
            </a:r>
            <a:r>
              <a:rPr lang="en-US" dirty="0">
                <a:solidFill>
                  <a:schemeClr val="accent1">
                    <a:lumMod val="60000"/>
                    <a:lumOff val="40000"/>
                  </a:schemeClr>
                </a:solidFill>
              </a:rPr>
              <a:t> projects</a:t>
            </a:r>
          </a:p>
          <a:p>
            <a:pPr marL="0" indent="0">
              <a:buNone/>
            </a:pPr>
            <a:r>
              <a:rPr lang="en-US" dirty="0"/>
              <a:t>	Solo work and group work</a:t>
            </a:r>
          </a:p>
          <a:p>
            <a:r>
              <a:rPr lang="en-US" dirty="0"/>
              <a:t>Projects </a:t>
            </a:r>
            <a:r>
              <a:rPr lang="en-US" dirty="0">
                <a:solidFill>
                  <a:schemeClr val="accent1">
                    <a:lumMod val="60000"/>
                    <a:lumOff val="40000"/>
                  </a:schemeClr>
                </a:solidFill>
              </a:rPr>
              <a:t>interesting/complex/realistic </a:t>
            </a:r>
          </a:p>
          <a:p>
            <a:r>
              <a:rPr lang="en-US" dirty="0"/>
              <a:t>You will do a mix of:</a:t>
            </a:r>
          </a:p>
          <a:p>
            <a:pPr lvl="1"/>
            <a:r>
              <a:rPr lang="en-US" dirty="0">
                <a:solidFill>
                  <a:schemeClr val="accent1">
                    <a:lumMod val="60000"/>
                    <a:lumOff val="40000"/>
                  </a:schemeClr>
                </a:solidFill>
              </a:rPr>
              <a:t>Designing</a:t>
            </a:r>
          </a:p>
          <a:p>
            <a:pPr lvl="1"/>
            <a:r>
              <a:rPr lang="en-US" dirty="0">
                <a:solidFill>
                  <a:schemeClr val="accent1">
                    <a:lumMod val="60000"/>
                    <a:lumOff val="40000"/>
                  </a:schemeClr>
                </a:solidFill>
              </a:rPr>
              <a:t>Implementation</a:t>
            </a:r>
          </a:p>
          <a:p>
            <a:pPr lvl="1"/>
            <a:r>
              <a:rPr lang="en-US" dirty="0">
                <a:solidFill>
                  <a:schemeClr val="accent1">
                    <a:lumMod val="60000"/>
                    <a:lumOff val="40000"/>
                  </a:schemeClr>
                </a:solidFill>
              </a:rPr>
              <a:t>Communicating</a:t>
            </a:r>
            <a:r>
              <a:rPr lang="en-US" dirty="0"/>
              <a:t> your work online and in a presentation</a:t>
            </a:r>
          </a:p>
          <a:p>
            <a:pPr lvl="1"/>
            <a:endParaRPr lang="en-US" dirty="0"/>
          </a:p>
        </p:txBody>
      </p:sp>
      <p:pic>
        <p:nvPicPr>
          <p:cNvPr id="4" name="Picture 3" descr="A picture containing logo&#10;&#10;Description automatically generated">
            <a:extLst>
              <a:ext uri="{FF2B5EF4-FFF2-40B4-BE49-F238E27FC236}">
                <a16:creationId xmlns:a16="http://schemas.microsoft.com/office/drawing/2014/main" id="{777182FC-8949-A144-DA65-E97E14615506}"/>
              </a:ext>
            </a:extLst>
          </p:cNvPr>
          <p:cNvPicPr>
            <a:picLocks noChangeAspect="1"/>
          </p:cNvPicPr>
          <p:nvPr/>
        </p:nvPicPr>
        <p:blipFill>
          <a:blip r:embed="rId3"/>
          <a:stretch>
            <a:fillRect/>
          </a:stretch>
        </p:blipFill>
        <p:spPr>
          <a:xfrm>
            <a:off x="7573048" y="335158"/>
            <a:ext cx="4189461" cy="6157717"/>
          </a:xfrm>
          <a:prstGeom prst="rect">
            <a:avLst/>
          </a:prstGeom>
        </p:spPr>
      </p:pic>
    </p:spTree>
    <p:extLst>
      <p:ext uri="{BB962C8B-B14F-4D97-AF65-F5344CB8AC3E}">
        <p14:creationId xmlns:p14="http://schemas.microsoft.com/office/powerpoint/2010/main" val="22961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BEDE3-37D5-34F4-70DB-BAB09D214DB5}"/>
              </a:ext>
            </a:extLst>
          </p:cNvPr>
          <p:cNvSpPr>
            <a:spLocks noGrp="1"/>
          </p:cNvSpPr>
          <p:nvPr>
            <p:ph type="title"/>
          </p:nvPr>
        </p:nvSpPr>
        <p:spPr/>
        <p:txBody>
          <a:bodyPr/>
          <a:lstStyle/>
          <a:p>
            <a:r>
              <a:rPr lang="en-US" dirty="0"/>
              <a:t>What will your portfolio look like? </a:t>
            </a:r>
          </a:p>
        </p:txBody>
      </p:sp>
      <p:sp>
        <p:nvSpPr>
          <p:cNvPr id="3" name="Content Placeholder 2">
            <a:extLst>
              <a:ext uri="{FF2B5EF4-FFF2-40B4-BE49-F238E27FC236}">
                <a16:creationId xmlns:a16="http://schemas.microsoft.com/office/drawing/2014/main" id="{4C076799-F269-5BA5-CA31-7E4C7F84B85F}"/>
              </a:ext>
            </a:extLst>
          </p:cNvPr>
          <p:cNvSpPr>
            <a:spLocks noGrp="1"/>
          </p:cNvSpPr>
          <p:nvPr>
            <p:ph idx="1"/>
          </p:nvPr>
        </p:nvSpPr>
        <p:spPr>
          <a:xfrm>
            <a:off x="838200" y="1825625"/>
            <a:ext cx="10784305" cy="4351338"/>
          </a:xfrm>
        </p:spPr>
        <p:txBody>
          <a:bodyPr>
            <a:normAutofit/>
          </a:bodyPr>
          <a:lstStyle/>
          <a:p>
            <a:r>
              <a:rPr lang="en-US" dirty="0"/>
              <a:t>You will create a webpage to showcase your portfolio</a:t>
            </a:r>
          </a:p>
          <a:p>
            <a:r>
              <a:rPr lang="en-US" dirty="0"/>
              <a:t>Each project will be documented:</a:t>
            </a:r>
          </a:p>
          <a:p>
            <a:pPr lvl="1"/>
            <a:r>
              <a:rPr lang="en-US" dirty="0"/>
              <a:t>Describing the goals</a:t>
            </a:r>
          </a:p>
          <a:p>
            <a:pPr lvl="1"/>
            <a:r>
              <a:rPr lang="en-US" dirty="0"/>
              <a:t>Describing your process</a:t>
            </a:r>
          </a:p>
          <a:p>
            <a:pPr lvl="1"/>
            <a:r>
              <a:rPr lang="en-US" dirty="0"/>
              <a:t>Describing the result</a:t>
            </a:r>
          </a:p>
          <a:p>
            <a:pPr lvl="1"/>
            <a:r>
              <a:rPr lang="en-US" dirty="0"/>
              <a:t>Sketches</a:t>
            </a:r>
          </a:p>
          <a:p>
            <a:pPr lvl="1"/>
            <a:r>
              <a:rPr lang="en-US" dirty="0"/>
              <a:t>Screen-shots</a:t>
            </a:r>
          </a:p>
          <a:p>
            <a:pPr lvl="1"/>
            <a:r>
              <a:rPr lang="en-US" dirty="0"/>
              <a:t>Link to code on </a:t>
            </a:r>
            <a:r>
              <a:rPr lang="en-US" dirty="0" err="1"/>
              <a:t>github</a:t>
            </a:r>
            <a:endParaRPr lang="en-US" dirty="0"/>
          </a:p>
          <a:p>
            <a:pPr lvl="1"/>
            <a:r>
              <a:rPr lang="en-US" dirty="0"/>
              <a:t>A video demo</a:t>
            </a:r>
          </a:p>
        </p:txBody>
      </p:sp>
    </p:spTree>
    <p:extLst>
      <p:ext uri="{BB962C8B-B14F-4D97-AF65-F5344CB8AC3E}">
        <p14:creationId xmlns:p14="http://schemas.microsoft.com/office/powerpoint/2010/main" val="2345235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FD31A-113F-4F49-8358-0AAB545C6B08}"/>
              </a:ext>
            </a:extLst>
          </p:cNvPr>
          <p:cNvSpPr>
            <a:spLocks noGrp="1"/>
          </p:cNvSpPr>
          <p:nvPr>
            <p:ph type="title"/>
          </p:nvPr>
        </p:nvSpPr>
        <p:spPr/>
        <p:txBody>
          <a:bodyPr/>
          <a:lstStyle/>
          <a:p>
            <a:r>
              <a:rPr lang="en-US" dirty="0"/>
              <a:t>Welcome!</a:t>
            </a:r>
          </a:p>
        </p:txBody>
      </p:sp>
      <p:sp>
        <p:nvSpPr>
          <p:cNvPr id="3" name="Content Placeholder 2">
            <a:extLst>
              <a:ext uri="{FF2B5EF4-FFF2-40B4-BE49-F238E27FC236}">
                <a16:creationId xmlns:a16="http://schemas.microsoft.com/office/drawing/2014/main" id="{1B0E574D-13A6-554C-9BD2-1B8FBDA8FE12}"/>
              </a:ext>
            </a:extLst>
          </p:cNvPr>
          <p:cNvSpPr>
            <a:spLocks noGrp="1"/>
          </p:cNvSpPr>
          <p:nvPr>
            <p:ph idx="1"/>
          </p:nvPr>
        </p:nvSpPr>
        <p:spPr/>
        <p:txBody>
          <a:bodyPr>
            <a:normAutofit/>
          </a:bodyPr>
          <a:lstStyle/>
          <a:p>
            <a:r>
              <a:rPr lang="en-US" dirty="0"/>
              <a:t>Dr. Jillian </a:t>
            </a:r>
            <a:r>
              <a:rPr lang="en-US" dirty="0" err="1"/>
              <a:t>Aurisano</a:t>
            </a:r>
            <a:endParaRPr lang="en-US" dirty="0"/>
          </a:p>
          <a:p>
            <a:endParaRPr lang="en-US" dirty="0"/>
          </a:p>
          <a:p>
            <a:r>
              <a:rPr lang="en-US" dirty="0"/>
              <a:t>Plan for today: </a:t>
            </a:r>
          </a:p>
          <a:p>
            <a:pPr lvl="1"/>
            <a:r>
              <a:rPr lang="en-US" dirty="0"/>
              <a:t>Introduce myself (5 min)</a:t>
            </a:r>
          </a:p>
          <a:p>
            <a:pPr lvl="1"/>
            <a:r>
              <a:rPr lang="en-US" dirty="0"/>
              <a:t>Discuss the course</a:t>
            </a:r>
          </a:p>
          <a:p>
            <a:pPr lvl="1"/>
            <a:r>
              <a:rPr lang="en-US" dirty="0"/>
              <a:t>Introduce usability</a:t>
            </a:r>
          </a:p>
          <a:p>
            <a:pPr lvl="1"/>
            <a:r>
              <a:rPr lang="en-US" dirty="0"/>
              <a:t>Do an activity</a:t>
            </a:r>
          </a:p>
          <a:p>
            <a:pPr marL="457200" lvl="1" indent="0">
              <a:buNone/>
            </a:pPr>
            <a:endParaRPr lang="en-US" dirty="0"/>
          </a:p>
        </p:txBody>
      </p:sp>
    </p:spTree>
    <p:extLst>
      <p:ext uri="{BB962C8B-B14F-4D97-AF65-F5344CB8AC3E}">
        <p14:creationId xmlns:p14="http://schemas.microsoft.com/office/powerpoint/2010/main" val="1986081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BEDE3-37D5-34F4-70DB-BAB09D214DB5}"/>
              </a:ext>
            </a:extLst>
          </p:cNvPr>
          <p:cNvSpPr>
            <a:spLocks noGrp="1"/>
          </p:cNvSpPr>
          <p:nvPr>
            <p:ph type="title"/>
          </p:nvPr>
        </p:nvSpPr>
        <p:spPr/>
        <p:txBody>
          <a:bodyPr/>
          <a:lstStyle/>
          <a:p>
            <a:r>
              <a:rPr lang="en-US" dirty="0"/>
              <a:t>Why build a portfolio? </a:t>
            </a:r>
          </a:p>
        </p:txBody>
      </p:sp>
      <p:sp>
        <p:nvSpPr>
          <p:cNvPr id="3" name="Content Placeholder 2">
            <a:extLst>
              <a:ext uri="{FF2B5EF4-FFF2-40B4-BE49-F238E27FC236}">
                <a16:creationId xmlns:a16="http://schemas.microsoft.com/office/drawing/2014/main" id="{4C076799-F269-5BA5-CA31-7E4C7F84B85F}"/>
              </a:ext>
            </a:extLst>
          </p:cNvPr>
          <p:cNvSpPr>
            <a:spLocks noGrp="1"/>
          </p:cNvSpPr>
          <p:nvPr>
            <p:ph idx="1"/>
          </p:nvPr>
        </p:nvSpPr>
        <p:spPr/>
        <p:txBody>
          <a:bodyPr/>
          <a:lstStyle/>
          <a:p>
            <a:r>
              <a:rPr lang="en-US" dirty="0"/>
              <a:t>Reason #1: </a:t>
            </a:r>
            <a:r>
              <a:rPr lang="en-US" dirty="0">
                <a:solidFill>
                  <a:schemeClr val="accent1">
                    <a:lumMod val="60000"/>
                    <a:lumOff val="40000"/>
                  </a:schemeClr>
                </a:solidFill>
              </a:rPr>
              <a:t>Jobs</a:t>
            </a:r>
          </a:p>
          <a:p>
            <a:pPr lvl="1"/>
            <a:r>
              <a:rPr lang="en-US" dirty="0"/>
              <a:t>Discussion with a Google resume screener….</a:t>
            </a:r>
          </a:p>
          <a:p>
            <a:pPr lvl="1"/>
            <a:r>
              <a:rPr lang="en-US" dirty="0"/>
              <a:t>My own experience interviewing….</a:t>
            </a:r>
          </a:p>
          <a:p>
            <a:pPr marL="0" indent="0">
              <a:buNone/>
            </a:pPr>
            <a:endParaRPr lang="en-US" dirty="0"/>
          </a:p>
        </p:txBody>
      </p:sp>
    </p:spTree>
    <p:extLst>
      <p:ext uri="{BB962C8B-B14F-4D97-AF65-F5344CB8AC3E}">
        <p14:creationId xmlns:p14="http://schemas.microsoft.com/office/powerpoint/2010/main" val="1761451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BEDE3-37D5-34F4-70DB-BAB09D214DB5}"/>
              </a:ext>
            </a:extLst>
          </p:cNvPr>
          <p:cNvSpPr>
            <a:spLocks noGrp="1"/>
          </p:cNvSpPr>
          <p:nvPr>
            <p:ph type="title"/>
          </p:nvPr>
        </p:nvSpPr>
        <p:spPr/>
        <p:txBody>
          <a:bodyPr/>
          <a:lstStyle/>
          <a:p>
            <a:r>
              <a:rPr lang="en-US" dirty="0"/>
              <a:t>Why build a portfolio?</a:t>
            </a:r>
          </a:p>
        </p:txBody>
      </p:sp>
      <p:sp>
        <p:nvSpPr>
          <p:cNvPr id="3" name="Content Placeholder 2">
            <a:extLst>
              <a:ext uri="{FF2B5EF4-FFF2-40B4-BE49-F238E27FC236}">
                <a16:creationId xmlns:a16="http://schemas.microsoft.com/office/drawing/2014/main" id="{4C076799-F269-5BA5-CA31-7E4C7F84B85F}"/>
              </a:ext>
            </a:extLst>
          </p:cNvPr>
          <p:cNvSpPr>
            <a:spLocks noGrp="1"/>
          </p:cNvSpPr>
          <p:nvPr>
            <p:ph idx="1"/>
          </p:nvPr>
        </p:nvSpPr>
        <p:spPr/>
        <p:txBody>
          <a:bodyPr>
            <a:normAutofit/>
          </a:bodyPr>
          <a:lstStyle/>
          <a:p>
            <a:r>
              <a:rPr lang="en-US" dirty="0"/>
              <a:t>Reason #1: Jobs</a:t>
            </a:r>
          </a:p>
          <a:p>
            <a:pPr lvl="1"/>
            <a:r>
              <a:rPr lang="en-US" dirty="0"/>
              <a:t>Discussion with a Google resume screener….</a:t>
            </a:r>
          </a:p>
          <a:p>
            <a:pPr lvl="1"/>
            <a:r>
              <a:rPr lang="en-US" dirty="0"/>
              <a:t>My own experience interviewing….</a:t>
            </a:r>
          </a:p>
          <a:p>
            <a:r>
              <a:rPr lang="en-US" dirty="0"/>
              <a:t>Reason #2: </a:t>
            </a:r>
            <a:r>
              <a:rPr lang="en-US" dirty="0">
                <a:solidFill>
                  <a:schemeClr val="accent1">
                    <a:lumMod val="60000"/>
                    <a:lumOff val="40000"/>
                  </a:schemeClr>
                </a:solidFill>
              </a:rPr>
              <a:t>Deeper than a grade</a:t>
            </a:r>
          </a:p>
          <a:p>
            <a:pPr lvl="1"/>
            <a:r>
              <a:rPr lang="en-US" dirty="0"/>
              <a:t>Grades only convey so much…. </a:t>
            </a:r>
          </a:p>
          <a:p>
            <a:pPr marL="0" indent="0">
              <a:buNone/>
            </a:pPr>
            <a:endParaRPr lang="en-US" dirty="0"/>
          </a:p>
        </p:txBody>
      </p:sp>
    </p:spTree>
    <p:extLst>
      <p:ext uri="{BB962C8B-B14F-4D97-AF65-F5344CB8AC3E}">
        <p14:creationId xmlns:p14="http://schemas.microsoft.com/office/powerpoint/2010/main" val="3127906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BEDE3-37D5-34F4-70DB-BAB09D214DB5}"/>
              </a:ext>
            </a:extLst>
          </p:cNvPr>
          <p:cNvSpPr>
            <a:spLocks noGrp="1"/>
          </p:cNvSpPr>
          <p:nvPr>
            <p:ph type="title"/>
          </p:nvPr>
        </p:nvSpPr>
        <p:spPr/>
        <p:txBody>
          <a:bodyPr/>
          <a:lstStyle/>
          <a:p>
            <a:r>
              <a:rPr lang="en-US" dirty="0"/>
              <a:t>Why build a portfolio?</a:t>
            </a:r>
          </a:p>
        </p:txBody>
      </p:sp>
      <p:sp>
        <p:nvSpPr>
          <p:cNvPr id="3" name="Content Placeholder 2">
            <a:extLst>
              <a:ext uri="{FF2B5EF4-FFF2-40B4-BE49-F238E27FC236}">
                <a16:creationId xmlns:a16="http://schemas.microsoft.com/office/drawing/2014/main" id="{4C076799-F269-5BA5-CA31-7E4C7F84B85F}"/>
              </a:ext>
            </a:extLst>
          </p:cNvPr>
          <p:cNvSpPr>
            <a:spLocks noGrp="1"/>
          </p:cNvSpPr>
          <p:nvPr>
            <p:ph idx="1"/>
          </p:nvPr>
        </p:nvSpPr>
        <p:spPr/>
        <p:txBody>
          <a:bodyPr>
            <a:normAutofit/>
          </a:bodyPr>
          <a:lstStyle/>
          <a:p>
            <a:r>
              <a:rPr lang="en-US" dirty="0"/>
              <a:t>Reason #1: Jobs</a:t>
            </a:r>
          </a:p>
          <a:p>
            <a:pPr lvl="1"/>
            <a:r>
              <a:rPr lang="en-US" dirty="0"/>
              <a:t>Discussion with a Google resume screener….</a:t>
            </a:r>
          </a:p>
          <a:p>
            <a:pPr lvl="1"/>
            <a:r>
              <a:rPr lang="en-US" dirty="0"/>
              <a:t>My own experience interviewing….</a:t>
            </a:r>
          </a:p>
          <a:p>
            <a:r>
              <a:rPr lang="en-US" dirty="0"/>
              <a:t>Reason #2: Deeper than a grade</a:t>
            </a:r>
          </a:p>
          <a:p>
            <a:pPr lvl="1"/>
            <a:r>
              <a:rPr lang="en-US" dirty="0"/>
              <a:t>Grades only convey so much…. </a:t>
            </a:r>
          </a:p>
          <a:p>
            <a:r>
              <a:rPr lang="en-US" dirty="0"/>
              <a:t>Reason #3:  </a:t>
            </a:r>
            <a:r>
              <a:rPr lang="en-US" dirty="0">
                <a:solidFill>
                  <a:schemeClr val="accent1">
                    <a:lumMod val="60000"/>
                    <a:lumOff val="40000"/>
                  </a:schemeClr>
                </a:solidFill>
              </a:rPr>
              <a:t>Empowerment</a:t>
            </a:r>
          </a:p>
          <a:p>
            <a:pPr lvl="1"/>
            <a:r>
              <a:rPr lang="en-US" dirty="0"/>
              <a:t>For me, CS is about being empowered to create things + help people</a:t>
            </a:r>
          </a:p>
          <a:p>
            <a:pPr lvl="1"/>
            <a:r>
              <a:rPr lang="en-US" dirty="0"/>
              <a:t>Let’s put that into practice NOW</a:t>
            </a:r>
          </a:p>
          <a:p>
            <a:pPr marL="0" indent="0">
              <a:buNone/>
            </a:pPr>
            <a:endParaRPr lang="en-US" dirty="0"/>
          </a:p>
          <a:p>
            <a:endParaRPr lang="en-US" dirty="0"/>
          </a:p>
        </p:txBody>
      </p:sp>
    </p:spTree>
    <p:extLst>
      <p:ext uri="{BB962C8B-B14F-4D97-AF65-F5344CB8AC3E}">
        <p14:creationId xmlns:p14="http://schemas.microsoft.com/office/powerpoint/2010/main" val="3595090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BEDE3-37D5-34F4-70DB-BAB09D214DB5}"/>
              </a:ext>
            </a:extLst>
          </p:cNvPr>
          <p:cNvSpPr>
            <a:spLocks noGrp="1"/>
          </p:cNvSpPr>
          <p:nvPr>
            <p:ph type="title"/>
          </p:nvPr>
        </p:nvSpPr>
        <p:spPr/>
        <p:txBody>
          <a:bodyPr/>
          <a:lstStyle/>
          <a:p>
            <a:r>
              <a:rPr lang="en-US" dirty="0"/>
              <a:t>Why build a portfolio?</a:t>
            </a:r>
          </a:p>
        </p:txBody>
      </p:sp>
      <p:sp>
        <p:nvSpPr>
          <p:cNvPr id="3" name="Content Placeholder 2">
            <a:extLst>
              <a:ext uri="{FF2B5EF4-FFF2-40B4-BE49-F238E27FC236}">
                <a16:creationId xmlns:a16="http://schemas.microsoft.com/office/drawing/2014/main" id="{4C076799-F269-5BA5-CA31-7E4C7F84B85F}"/>
              </a:ext>
            </a:extLst>
          </p:cNvPr>
          <p:cNvSpPr>
            <a:spLocks noGrp="1"/>
          </p:cNvSpPr>
          <p:nvPr>
            <p:ph idx="1"/>
          </p:nvPr>
        </p:nvSpPr>
        <p:spPr/>
        <p:txBody>
          <a:bodyPr>
            <a:normAutofit/>
          </a:bodyPr>
          <a:lstStyle/>
          <a:p>
            <a:r>
              <a:rPr lang="en-US" dirty="0"/>
              <a:t>Reason #1: Jobs</a:t>
            </a:r>
          </a:p>
          <a:p>
            <a:pPr lvl="1"/>
            <a:r>
              <a:rPr lang="en-US" dirty="0"/>
              <a:t>Discussion with a Google resume screener….</a:t>
            </a:r>
          </a:p>
          <a:p>
            <a:pPr lvl="1"/>
            <a:r>
              <a:rPr lang="en-US" dirty="0"/>
              <a:t>My own experience interviewing….</a:t>
            </a:r>
          </a:p>
          <a:p>
            <a:r>
              <a:rPr lang="en-US" dirty="0"/>
              <a:t>Reason #2: Deeper than a grade</a:t>
            </a:r>
          </a:p>
          <a:p>
            <a:pPr lvl="1"/>
            <a:r>
              <a:rPr lang="en-US" dirty="0"/>
              <a:t>Grades only convey so much…. </a:t>
            </a:r>
          </a:p>
          <a:p>
            <a:r>
              <a:rPr lang="en-US" dirty="0"/>
              <a:t>Reason #3:  Empowerment</a:t>
            </a:r>
          </a:p>
          <a:p>
            <a:pPr lvl="1"/>
            <a:r>
              <a:rPr lang="en-US" dirty="0"/>
              <a:t>For me, CS is about being empowered to create things + help people</a:t>
            </a:r>
          </a:p>
          <a:p>
            <a:pPr lvl="1"/>
            <a:r>
              <a:rPr lang="en-US" dirty="0"/>
              <a:t>Let’s put that into practice NOW</a:t>
            </a:r>
          </a:p>
          <a:p>
            <a:r>
              <a:rPr lang="en-US" dirty="0"/>
              <a:t>Reason #4: </a:t>
            </a:r>
            <a:r>
              <a:rPr lang="en-US" dirty="0">
                <a:solidFill>
                  <a:schemeClr val="accent1">
                    <a:lumMod val="60000"/>
                    <a:lumOff val="40000"/>
                  </a:schemeClr>
                </a:solidFill>
              </a:rPr>
              <a:t>Fun</a:t>
            </a:r>
          </a:p>
          <a:p>
            <a:pPr marL="0" indent="0">
              <a:buNone/>
            </a:pPr>
            <a:endParaRPr lang="en-US" dirty="0"/>
          </a:p>
          <a:p>
            <a:endParaRPr lang="en-US" dirty="0"/>
          </a:p>
        </p:txBody>
      </p:sp>
    </p:spTree>
    <p:extLst>
      <p:ext uri="{BB962C8B-B14F-4D97-AF65-F5344CB8AC3E}">
        <p14:creationId xmlns:p14="http://schemas.microsoft.com/office/powerpoint/2010/main" val="3016646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89113-C53D-F6CE-D24F-7355B41E99D0}"/>
              </a:ext>
            </a:extLst>
          </p:cNvPr>
          <p:cNvSpPr>
            <a:spLocks noGrp="1"/>
          </p:cNvSpPr>
          <p:nvPr>
            <p:ph type="title"/>
          </p:nvPr>
        </p:nvSpPr>
        <p:spPr/>
        <p:txBody>
          <a:bodyPr/>
          <a:lstStyle/>
          <a:p>
            <a:r>
              <a:rPr lang="en-US" dirty="0"/>
              <a:t>Some evidence that this is a good way to learn….</a:t>
            </a:r>
          </a:p>
        </p:txBody>
      </p:sp>
      <p:sp>
        <p:nvSpPr>
          <p:cNvPr id="3" name="Content Placeholder 2">
            <a:extLst>
              <a:ext uri="{FF2B5EF4-FFF2-40B4-BE49-F238E27FC236}">
                <a16:creationId xmlns:a16="http://schemas.microsoft.com/office/drawing/2014/main" id="{CCFB8D63-77CC-147D-946D-45E91E5DD1A0}"/>
              </a:ext>
            </a:extLst>
          </p:cNvPr>
          <p:cNvSpPr>
            <a:spLocks noGrp="1"/>
          </p:cNvSpPr>
          <p:nvPr>
            <p:ph idx="1"/>
          </p:nvPr>
        </p:nvSpPr>
        <p:spPr/>
        <p:txBody>
          <a:bodyPr/>
          <a:lstStyle/>
          <a:p>
            <a:pPr lvl="1"/>
            <a:endParaRPr lang="en-US" dirty="0"/>
          </a:p>
        </p:txBody>
      </p:sp>
    </p:spTree>
    <p:extLst>
      <p:ext uri="{BB962C8B-B14F-4D97-AF65-F5344CB8AC3E}">
        <p14:creationId xmlns:p14="http://schemas.microsoft.com/office/powerpoint/2010/main" val="967975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21B44-00D9-4847-83EF-2E2E717A17ED}"/>
              </a:ext>
            </a:extLst>
          </p:cNvPr>
          <p:cNvSpPr>
            <a:spLocks noGrp="1"/>
          </p:cNvSpPr>
          <p:nvPr>
            <p:ph type="title"/>
          </p:nvPr>
        </p:nvSpPr>
        <p:spPr/>
        <p:txBody>
          <a:bodyPr/>
          <a:lstStyle/>
          <a:p>
            <a:r>
              <a:rPr lang="en-US" dirty="0"/>
              <a:t>Learning strategies</a:t>
            </a:r>
          </a:p>
        </p:txBody>
      </p:sp>
      <p:sp>
        <p:nvSpPr>
          <p:cNvPr id="3" name="Content Placeholder 2">
            <a:extLst>
              <a:ext uri="{FF2B5EF4-FFF2-40B4-BE49-F238E27FC236}">
                <a16:creationId xmlns:a16="http://schemas.microsoft.com/office/drawing/2014/main" id="{78C85D79-8813-AE40-BA5B-2B2704AE05D8}"/>
              </a:ext>
            </a:extLst>
          </p:cNvPr>
          <p:cNvSpPr>
            <a:spLocks noGrp="1"/>
          </p:cNvSpPr>
          <p:nvPr>
            <p:ph idx="1"/>
          </p:nvPr>
        </p:nvSpPr>
        <p:spPr>
          <a:xfrm>
            <a:off x="-270163" y="1690688"/>
            <a:ext cx="3664527" cy="4351338"/>
          </a:xfrm>
        </p:spPr>
        <p:txBody>
          <a:bodyPr>
            <a:normAutofit lnSpcReduction="10000"/>
          </a:bodyPr>
          <a:lstStyle/>
          <a:p>
            <a:pPr algn="r"/>
            <a:endParaRPr lang="en-US" dirty="0"/>
          </a:p>
          <a:p>
            <a:pPr marL="0" indent="0" algn="r">
              <a:buNone/>
            </a:pPr>
            <a:r>
              <a:rPr lang="en-US" dirty="0"/>
              <a:t>Lecture</a:t>
            </a:r>
          </a:p>
          <a:p>
            <a:pPr marL="0" indent="0" algn="r">
              <a:buNone/>
            </a:pPr>
            <a:r>
              <a:rPr lang="en-US" dirty="0"/>
              <a:t>Reading </a:t>
            </a:r>
          </a:p>
          <a:p>
            <a:pPr marL="0" indent="0" algn="r">
              <a:buNone/>
            </a:pPr>
            <a:r>
              <a:rPr lang="en-US" dirty="0"/>
              <a:t>Audio-visual</a:t>
            </a:r>
          </a:p>
          <a:p>
            <a:pPr marL="0" indent="0" algn="r">
              <a:buNone/>
            </a:pPr>
            <a:r>
              <a:rPr lang="en-US" dirty="0"/>
              <a:t>Demonstration</a:t>
            </a:r>
          </a:p>
          <a:p>
            <a:pPr marL="0" indent="0" algn="r">
              <a:buNone/>
            </a:pPr>
            <a:r>
              <a:rPr lang="en-US" dirty="0"/>
              <a:t>Discussion Group</a:t>
            </a:r>
          </a:p>
          <a:p>
            <a:pPr marL="0" indent="0" algn="r">
              <a:buNone/>
            </a:pPr>
            <a:r>
              <a:rPr lang="en-US" dirty="0"/>
              <a:t>Practice by Doing</a:t>
            </a:r>
          </a:p>
          <a:p>
            <a:pPr marL="0" indent="0" algn="r">
              <a:buNone/>
            </a:pPr>
            <a:r>
              <a:rPr lang="en-US" dirty="0"/>
              <a:t>Teaching Others</a:t>
            </a:r>
            <a:br>
              <a:rPr lang="en-US" dirty="0">
                <a:solidFill>
                  <a:schemeClr val="accent2">
                    <a:lumMod val="60000"/>
                    <a:lumOff val="40000"/>
                  </a:schemeClr>
                </a:solidFill>
              </a:rPr>
            </a:br>
            <a:endParaRPr lang="en-US" dirty="0">
              <a:solidFill>
                <a:schemeClr val="accent2">
                  <a:lumMod val="60000"/>
                  <a:lumOff val="40000"/>
                </a:schemeClr>
              </a:solidFill>
            </a:endParaRPr>
          </a:p>
        </p:txBody>
      </p:sp>
      <p:sp>
        <p:nvSpPr>
          <p:cNvPr id="4" name="TextBox 3">
            <a:extLst>
              <a:ext uri="{FF2B5EF4-FFF2-40B4-BE49-F238E27FC236}">
                <a16:creationId xmlns:a16="http://schemas.microsoft.com/office/drawing/2014/main" id="{C70F0355-80E6-6B45-B8C7-3B6D391D0230}"/>
              </a:ext>
            </a:extLst>
          </p:cNvPr>
          <p:cNvSpPr txBox="1"/>
          <p:nvPr/>
        </p:nvSpPr>
        <p:spPr>
          <a:xfrm>
            <a:off x="6388951" y="2231579"/>
            <a:ext cx="4663422" cy="3539430"/>
          </a:xfrm>
          <a:prstGeom prst="rect">
            <a:avLst/>
          </a:prstGeom>
          <a:noFill/>
        </p:spPr>
        <p:txBody>
          <a:bodyPr wrap="square" rtlCol="0">
            <a:spAutoFit/>
          </a:bodyPr>
          <a:lstStyle/>
          <a:p>
            <a:r>
              <a:rPr lang="en-US" sz="2800" dirty="0"/>
              <a:t>There are different ways of </a:t>
            </a:r>
            <a:br>
              <a:rPr lang="en-US" sz="2800" dirty="0"/>
            </a:br>
            <a:r>
              <a:rPr lang="en-US" sz="2800" dirty="0"/>
              <a:t>communicating and </a:t>
            </a:r>
            <a:br>
              <a:rPr lang="en-US" sz="2800" dirty="0"/>
            </a:br>
            <a:r>
              <a:rPr lang="en-US" sz="2800" dirty="0"/>
              <a:t>processing information.</a:t>
            </a:r>
          </a:p>
          <a:p>
            <a:br>
              <a:rPr lang="en-US" sz="2800" dirty="0"/>
            </a:br>
            <a:r>
              <a:rPr lang="en-US" sz="2800" dirty="0"/>
              <a:t>Which ones “work best” in </a:t>
            </a:r>
            <a:br>
              <a:rPr lang="en-US" sz="2800" dirty="0"/>
            </a:br>
            <a:r>
              <a:rPr lang="en-US" sz="2800" dirty="0"/>
              <a:t>terms of retaining </a:t>
            </a:r>
            <a:br>
              <a:rPr lang="en-US" sz="2800" dirty="0"/>
            </a:br>
            <a:r>
              <a:rPr lang="en-US" sz="2800" dirty="0"/>
              <a:t>information or skills? </a:t>
            </a:r>
          </a:p>
          <a:p>
            <a:endParaRPr lang="en-US" sz="2800" dirty="0"/>
          </a:p>
        </p:txBody>
      </p:sp>
      <p:sp>
        <p:nvSpPr>
          <p:cNvPr id="5" name="Right Brace 4">
            <a:extLst>
              <a:ext uri="{FF2B5EF4-FFF2-40B4-BE49-F238E27FC236}">
                <a16:creationId xmlns:a16="http://schemas.microsoft.com/office/drawing/2014/main" id="{017BE283-16BA-B640-BE0D-7FCAF4ECBBC0}"/>
              </a:ext>
            </a:extLst>
          </p:cNvPr>
          <p:cNvSpPr/>
          <p:nvPr/>
        </p:nvSpPr>
        <p:spPr>
          <a:xfrm>
            <a:off x="3505201" y="2096642"/>
            <a:ext cx="2804177" cy="353943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7" descr="A picture containing text&#10;&#10;Description automatically generated">
            <a:extLst>
              <a:ext uri="{FF2B5EF4-FFF2-40B4-BE49-F238E27FC236}">
                <a16:creationId xmlns:a16="http://schemas.microsoft.com/office/drawing/2014/main" id="{37434F13-2D67-684C-8080-1B3E6E05B443}"/>
              </a:ext>
            </a:extLst>
          </p:cNvPr>
          <p:cNvPicPr>
            <a:picLocks noChangeAspect="1"/>
          </p:cNvPicPr>
          <p:nvPr/>
        </p:nvPicPr>
        <p:blipFill>
          <a:blip r:embed="rId3"/>
          <a:stretch>
            <a:fillRect/>
          </a:stretch>
        </p:blipFill>
        <p:spPr>
          <a:xfrm>
            <a:off x="10404187" y="4888359"/>
            <a:ext cx="1358900" cy="1765300"/>
          </a:xfrm>
          <a:prstGeom prst="rect">
            <a:avLst/>
          </a:prstGeom>
        </p:spPr>
      </p:pic>
      <p:sp>
        <p:nvSpPr>
          <p:cNvPr id="6" name="TextBox 5">
            <a:extLst>
              <a:ext uri="{FF2B5EF4-FFF2-40B4-BE49-F238E27FC236}">
                <a16:creationId xmlns:a16="http://schemas.microsoft.com/office/drawing/2014/main" id="{ED1916C3-246B-F740-89A9-2DB04DCFEFBB}"/>
              </a:ext>
            </a:extLst>
          </p:cNvPr>
          <p:cNvSpPr txBox="1"/>
          <p:nvPr/>
        </p:nvSpPr>
        <p:spPr>
          <a:xfrm>
            <a:off x="2687781" y="6068884"/>
            <a:ext cx="6172074" cy="584775"/>
          </a:xfrm>
          <a:prstGeom prst="rect">
            <a:avLst/>
          </a:prstGeom>
          <a:noFill/>
        </p:spPr>
        <p:txBody>
          <a:bodyPr wrap="none" rtlCol="0">
            <a:spAutoFit/>
          </a:bodyPr>
          <a:lstStyle/>
          <a:p>
            <a:r>
              <a:rPr lang="en-US" sz="3200" dirty="0"/>
              <a:t>Which will help you learn the most?</a:t>
            </a:r>
          </a:p>
        </p:txBody>
      </p:sp>
    </p:spTree>
    <p:extLst>
      <p:ext uri="{BB962C8B-B14F-4D97-AF65-F5344CB8AC3E}">
        <p14:creationId xmlns:p14="http://schemas.microsoft.com/office/powerpoint/2010/main" val="1497448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21B44-00D9-4847-83EF-2E2E717A17ED}"/>
              </a:ext>
            </a:extLst>
          </p:cNvPr>
          <p:cNvSpPr>
            <a:spLocks noGrp="1"/>
          </p:cNvSpPr>
          <p:nvPr>
            <p:ph type="title"/>
          </p:nvPr>
        </p:nvSpPr>
        <p:spPr/>
        <p:txBody>
          <a:bodyPr/>
          <a:lstStyle/>
          <a:p>
            <a:r>
              <a:rPr lang="en-US" dirty="0"/>
              <a:t>Learning strategies</a:t>
            </a:r>
          </a:p>
        </p:txBody>
      </p:sp>
      <p:sp>
        <p:nvSpPr>
          <p:cNvPr id="3" name="Content Placeholder 2">
            <a:extLst>
              <a:ext uri="{FF2B5EF4-FFF2-40B4-BE49-F238E27FC236}">
                <a16:creationId xmlns:a16="http://schemas.microsoft.com/office/drawing/2014/main" id="{78C85D79-8813-AE40-BA5B-2B2704AE05D8}"/>
              </a:ext>
            </a:extLst>
          </p:cNvPr>
          <p:cNvSpPr>
            <a:spLocks noGrp="1"/>
          </p:cNvSpPr>
          <p:nvPr>
            <p:ph idx="1"/>
          </p:nvPr>
        </p:nvSpPr>
        <p:spPr>
          <a:xfrm>
            <a:off x="-270163" y="1690688"/>
            <a:ext cx="3664527" cy="4351338"/>
          </a:xfrm>
        </p:spPr>
        <p:txBody>
          <a:bodyPr>
            <a:normAutofit lnSpcReduction="10000"/>
          </a:bodyPr>
          <a:lstStyle/>
          <a:p>
            <a:pPr algn="r"/>
            <a:endParaRPr lang="en-US" dirty="0"/>
          </a:p>
          <a:p>
            <a:pPr marL="0" indent="0" algn="r">
              <a:buNone/>
            </a:pPr>
            <a:r>
              <a:rPr lang="en-US" dirty="0"/>
              <a:t>Lecture</a:t>
            </a:r>
          </a:p>
          <a:p>
            <a:pPr marL="0" indent="0" algn="r">
              <a:buNone/>
            </a:pPr>
            <a:r>
              <a:rPr lang="en-US" dirty="0"/>
              <a:t>Reading </a:t>
            </a:r>
          </a:p>
          <a:p>
            <a:pPr marL="0" indent="0" algn="r">
              <a:buNone/>
            </a:pPr>
            <a:r>
              <a:rPr lang="en-US" dirty="0"/>
              <a:t>Audio-visual</a:t>
            </a:r>
          </a:p>
          <a:p>
            <a:pPr marL="0" indent="0" algn="r">
              <a:buNone/>
            </a:pPr>
            <a:r>
              <a:rPr lang="en-US" dirty="0">
                <a:solidFill>
                  <a:schemeClr val="accent2">
                    <a:lumMod val="60000"/>
                    <a:lumOff val="40000"/>
                  </a:schemeClr>
                </a:solidFill>
              </a:rPr>
              <a:t>Demonstration</a:t>
            </a:r>
          </a:p>
          <a:p>
            <a:pPr marL="0" indent="0" algn="r">
              <a:buNone/>
            </a:pPr>
            <a:r>
              <a:rPr lang="en-US" dirty="0">
                <a:solidFill>
                  <a:schemeClr val="accent2">
                    <a:lumMod val="60000"/>
                    <a:lumOff val="40000"/>
                  </a:schemeClr>
                </a:solidFill>
              </a:rPr>
              <a:t>Discussion Group</a:t>
            </a:r>
          </a:p>
          <a:p>
            <a:pPr marL="0" indent="0" algn="r">
              <a:buNone/>
            </a:pPr>
            <a:r>
              <a:rPr lang="en-US" dirty="0">
                <a:solidFill>
                  <a:schemeClr val="accent2">
                    <a:lumMod val="60000"/>
                    <a:lumOff val="40000"/>
                  </a:schemeClr>
                </a:solidFill>
              </a:rPr>
              <a:t>Practice by Doing</a:t>
            </a:r>
          </a:p>
          <a:p>
            <a:pPr marL="0" indent="0" algn="r">
              <a:buNone/>
            </a:pPr>
            <a:r>
              <a:rPr lang="en-US" dirty="0">
                <a:solidFill>
                  <a:schemeClr val="accent2">
                    <a:lumMod val="60000"/>
                    <a:lumOff val="40000"/>
                  </a:schemeClr>
                </a:solidFill>
              </a:rPr>
              <a:t>Teaching Others</a:t>
            </a:r>
            <a:br>
              <a:rPr lang="en-US" dirty="0">
                <a:solidFill>
                  <a:schemeClr val="accent2">
                    <a:lumMod val="60000"/>
                    <a:lumOff val="40000"/>
                  </a:schemeClr>
                </a:solidFill>
              </a:rPr>
            </a:br>
            <a:endParaRPr lang="en-US" dirty="0">
              <a:solidFill>
                <a:schemeClr val="accent2">
                  <a:lumMod val="60000"/>
                  <a:lumOff val="40000"/>
                </a:schemeClr>
              </a:solidFill>
            </a:endParaRPr>
          </a:p>
        </p:txBody>
      </p:sp>
      <p:sp>
        <p:nvSpPr>
          <p:cNvPr id="4" name="TextBox 3">
            <a:extLst>
              <a:ext uri="{FF2B5EF4-FFF2-40B4-BE49-F238E27FC236}">
                <a16:creationId xmlns:a16="http://schemas.microsoft.com/office/drawing/2014/main" id="{C70F0355-80E6-6B45-B8C7-3B6D391D0230}"/>
              </a:ext>
            </a:extLst>
          </p:cNvPr>
          <p:cNvSpPr txBox="1"/>
          <p:nvPr/>
        </p:nvSpPr>
        <p:spPr>
          <a:xfrm>
            <a:off x="6420215" y="2231579"/>
            <a:ext cx="4663422" cy="3539430"/>
          </a:xfrm>
          <a:prstGeom prst="rect">
            <a:avLst/>
          </a:prstGeom>
          <a:noFill/>
        </p:spPr>
        <p:txBody>
          <a:bodyPr wrap="square" rtlCol="0">
            <a:spAutoFit/>
          </a:bodyPr>
          <a:lstStyle/>
          <a:p>
            <a:r>
              <a:rPr lang="en-US" sz="2800" dirty="0"/>
              <a:t>There are different ways of </a:t>
            </a:r>
            <a:br>
              <a:rPr lang="en-US" sz="2800" dirty="0"/>
            </a:br>
            <a:r>
              <a:rPr lang="en-US" sz="2800" dirty="0"/>
              <a:t>communicating and </a:t>
            </a:r>
            <a:br>
              <a:rPr lang="en-US" sz="2800" dirty="0"/>
            </a:br>
            <a:r>
              <a:rPr lang="en-US" sz="2800" dirty="0"/>
              <a:t>processing information.</a:t>
            </a:r>
          </a:p>
          <a:p>
            <a:br>
              <a:rPr lang="en-US" sz="2800" dirty="0"/>
            </a:br>
            <a:r>
              <a:rPr lang="en-US" sz="2800" dirty="0"/>
              <a:t>Which ones “work best” in </a:t>
            </a:r>
            <a:br>
              <a:rPr lang="en-US" sz="2800" dirty="0"/>
            </a:br>
            <a:r>
              <a:rPr lang="en-US" sz="2800" dirty="0"/>
              <a:t>terms of retaining </a:t>
            </a:r>
            <a:br>
              <a:rPr lang="en-US" sz="2800" dirty="0"/>
            </a:br>
            <a:r>
              <a:rPr lang="en-US" sz="2800" dirty="0"/>
              <a:t>information or skills? </a:t>
            </a:r>
          </a:p>
          <a:p>
            <a:endParaRPr lang="en-US" sz="2800" dirty="0"/>
          </a:p>
        </p:txBody>
      </p:sp>
      <p:sp>
        <p:nvSpPr>
          <p:cNvPr id="5" name="Right Brace 4">
            <a:extLst>
              <a:ext uri="{FF2B5EF4-FFF2-40B4-BE49-F238E27FC236}">
                <a16:creationId xmlns:a16="http://schemas.microsoft.com/office/drawing/2014/main" id="{017BE283-16BA-B640-BE0D-7FCAF4ECBBC0}"/>
              </a:ext>
            </a:extLst>
          </p:cNvPr>
          <p:cNvSpPr/>
          <p:nvPr/>
        </p:nvSpPr>
        <p:spPr>
          <a:xfrm>
            <a:off x="3505201" y="2096642"/>
            <a:ext cx="2804177" cy="353943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7" descr="A picture containing text&#10;&#10;Description automatically generated">
            <a:extLst>
              <a:ext uri="{FF2B5EF4-FFF2-40B4-BE49-F238E27FC236}">
                <a16:creationId xmlns:a16="http://schemas.microsoft.com/office/drawing/2014/main" id="{D6999A1F-67E4-A74B-AD3D-F99F4B5CAF94}"/>
              </a:ext>
            </a:extLst>
          </p:cNvPr>
          <p:cNvPicPr>
            <a:picLocks noChangeAspect="1"/>
          </p:cNvPicPr>
          <p:nvPr/>
        </p:nvPicPr>
        <p:blipFill>
          <a:blip r:embed="rId2"/>
          <a:stretch>
            <a:fillRect/>
          </a:stretch>
        </p:blipFill>
        <p:spPr>
          <a:xfrm>
            <a:off x="10404187" y="4888359"/>
            <a:ext cx="1358900" cy="1765300"/>
          </a:xfrm>
          <a:prstGeom prst="rect">
            <a:avLst/>
          </a:prstGeom>
        </p:spPr>
      </p:pic>
      <p:sp>
        <p:nvSpPr>
          <p:cNvPr id="9" name="TextBox 8">
            <a:extLst>
              <a:ext uri="{FF2B5EF4-FFF2-40B4-BE49-F238E27FC236}">
                <a16:creationId xmlns:a16="http://schemas.microsoft.com/office/drawing/2014/main" id="{57AC4D04-5365-494A-83AD-19F89DC9FA3E}"/>
              </a:ext>
            </a:extLst>
          </p:cNvPr>
          <p:cNvSpPr txBox="1"/>
          <p:nvPr/>
        </p:nvSpPr>
        <p:spPr>
          <a:xfrm>
            <a:off x="160525" y="5908100"/>
            <a:ext cx="6067558" cy="584775"/>
          </a:xfrm>
          <a:prstGeom prst="rect">
            <a:avLst/>
          </a:prstGeom>
          <a:noFill/>
        </p:spPr>
        <p:txBody>
          <a:bodyPr wrap="none" rtlCol="0">
            <a:spAutoFit/>
          </a:bodyPr>
          <a:lstStyle/>
          <a:p>
            <a:r>
              <a:rPr lang="en-US" sz="3200" dirty="0">
                <a:solidFill>
                  <a:schemeClr val="accent2">
                    <a:lumMod val="60000"/>
                    <a:lumOff val="40000"/>
                  </a:schemeClr>
                </a:solidFill>
              </a:rPr>
              <a:t>High retention learning strategies!</a:t>
            </a:r>
          </a:p>
        </p:txBody>
      </p:sp>
    </p:spTree>
    <p:extLst>
      <p:ext uri="{BB962C8B-B14F-4D97-AF65-F5344CB8AC3E}">
        <p14:creationId xmlns:p14="http://schemas.microsoft.com/office/powerpoint/2010/main" val="3046793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2B34-D1B9-3247-89A4-767234A15CE3}"/>
              </a:ext>
            </a:extLst>
          </p:cNvPr>
          <p:cNvSpPr>
            <a:spLocks noGrp="1"/>
          </p:cNvSpPr>
          <p:nvPr>
            <p:ph type="title"/>
          </p:nvPr>
        </p:nvSpPr>
        <p:spPr/>
        <p:txBody>
          <a:bodyPr/>
          <a:lstStyle/>
          <a:p>
            <a:r>
              <a:rPr lang="en-US" dirty="0"/>
              <a:t>I’m going to try to do lots of active work in class</a:t>
            </a:r>
          </a:p>
        </p:txBody>
      </p:sp>
      <p:pic>
        <p:nvPicPr>
          <p:cNvPr id="6" name="Picture 5">
            <a:extLst>
              <a:ext uri="{FF2B5EF4-FFF2-40B4-BE49-F238E27FC236}">
                <a16:creationId xmlns:a16="http://schemas.microsoft.com/office/drawing/2014/main" id="{B4062E86-CA91-A943-94C9-83C366B2A1BF}"/>
              </a:ext>
            </a:extLst>
          </p:cNvPr>
          <p:cNvPicPr>
            <a:picLocks noChangeAspect="1"/>
          </p:cNvPicPr>
          <p:nvPr/>
        </p:nvPicPr>
        <p:blipFill>
          <a:blip r:embed="rId3"/>
          <a:stretch>
            <a:fillRect/>
          </a:stretch>
        </p:blipFill>
        <p:spPr>
          <a:xfrm>
            <a:off x="2114566" y="1741001"/>
            <a:ext cx="6021346" cy="4183565"/>
          </a:xfrm>
          <a:prstGeom prst="rect">
            <a:avLst/>
          </a:prstGeom>
        </p:spPr>
      </p:pic>
      <p:sp>
        <p:nvSpPr>
          <p:cNvPr id="7" name="TextBox 6">
            <a:extLst>
              <a:ext uri="{FF2B5EF4-FFF2-40B4-BE49-F238E27FC236}">
                <a16:creationId xmlns:a16="http://schemas.microsoft.com/office/drawing/2014/main" id="{B0913CAB-8ADD-0247-A6B4-4BA5EDE6CEE2}"/>
              </a:ext>
            </a:extLst>
          </p:cNvPr>
          <p:cNvSpPr txBox="1"/>
          <p:nvPr/>
        </p:nvSpPr>
        <p:spPr>
          <a:xfrm>
            <a:off x="8286037" y="1599228"/>
            <a:ext cx="3730375" cy="4893647"/>
          </a:xfrm>
          <a:prstGeom prst="rect">
            <a:avLst/>
          </a:prstGeom>
          <a:noFill/>
        </p:spPr>
        <p:txBody>
          <a:bodyPr wrap="square" rtlCol="0">
            <a:spAutoFit/>
          </a:bodyPr>
          <a:lstStyle/>
          <a:p>
            <a:r>
              <a:rPr lang="en-US" sz="2600" dirty="0"/>
              <a:t>But students </a:t>
            </a:r>
            <a:r>
              <a:rPr lang="en-US" sz="2600" dirty="0">
                <a:solidFill>
                  <a:schemeClr val="accent1">
                    <a:lumMod val="60000"/>
                    <a:lumOff val="40000"/>
                  </a:schemeClr>
                </a:solidFill>
              </a:rPr>
              <a:t>think</a:t>
            </a:r>
            <a:r>
              <a:rPr lang="en-US" sz="2600" dirty="0"/>
              <a:t> they learn more from lectures</a:t>
            </a:r>
          </a:p>
          <a:p>
            <a:endParaRPr lang="en-US" sz="2600" dirty="0"/>
          </a:p>
          <a:p>
            <a:r>
              <a:rPr lang="en-US" sz="2600" dirty="0"/>
              <a:t>And they enjoy lecture </a:t>
            </a:r>
          </a:p>
          <a:p>
            <a:r>
              <a:rPr lang="en-US" sz="2600" dirty="0"/>
              <a:t>more  - less effort?  </a:t>
            </a:r>
          </a:p>
          <a:p>
            <a:endParaRPr lang="en-US" sz="2600" dirty="0"/>
          </a:p>
          <a:p>
            <a:r>
              <a:rPr lang="en-US" sz="2600" dirty="0"/>
              <a:t>They rank the instructor</a:t>
            </a:r>
          </a:p>
          <a:p>
            <a:r>
              <a:rPr lang="en-US" sz="2600" dirty="0"/>
              <a:t>as more effective in lecture course </a:t>
            </a:r>
          </a:p>
          <a:p>
            <a:endParaRPr lang="en-US" sz="2600" dirty="0"/>
          </a:p>
          <a:p>
            <a:r>
              <a:rPr lang="en-US" sz="2600" dirty="0"/>
              <a:t>But… I want you to learn so…  active learning it is!</a:t>
            </a:r>
          </a:p>
        </p:txBody>
      </p:sp>
      <p:sp>
        <p:nvSpPr>
          <p:cNvPr id="8" name="TextBox 7">
            <a:extLst>
              <a:ext uri="{FF2B5EF4-FFF2-40B4-BE49-F238E27FC236}">
                <a16:creationId xmlns:a16="http://schemas.microsoft.com/office/drawing/2014/main" id="{C7AB956C-9FDD-7845-A5AA-531335FB88FF}"/>
              </a:ext>
            </a:extLst>
          </p:cNvPr>
          <p:cNvSpPr txBox="1"/>
          <p:nvPr/>
        </p:nvSpPr>
        <p:spPr>
          <a:xfrm>
            <a:off x="360219" y="2097825"/>
            <a:ext cx="2000844" cy="1692771"/>
          </a:xfrm>
          <a:prstGeom prst="rect">
            <a:avLst/>
          </a:prstGeom>
          <a:noFill/>
        </p:spPr>
        <p:txBody>
          <a:bodyPr wrap="square" rtlCol="0">
            <a:spAutoFit/>
          </a:bodyPr>
          <a:lstStyle/>
          <a:p>
            <a:r>
              <a:rPr lang="en-US" sz="2600" dirty="0"/>
              <a:t>Students learn more </a:t>
            </a:r>
          </a:p>
          <a:p>
            <a:r>
              <a:rPr lang="en-US" sz="2600" dirty="0"/>
              <a:t>with active teaching</a:t>
            </a:r>
          </a:p>
        </p:txBody>
      </p:sp>
      <p:pic>
        <p:nvPicPr>
          <p:cNvPr id="13" name="Picture 12" descr="Text&#10;&#10;Description automatically generated">
            <a:extLst>
              <a:ext uri="{FF2B5EF4-FFF2-40B4-BE49-F238E27FC236}">
                <a16:creationId xmlns:a16="http://schemas.microsoft.com/office/drawing/2014/main" id="{8F051AC9-3B5C-834A-AF7C-62CEBDBCCCC7}"/>
              </a:ext>
            </a:extLst>
          </p:cNvPr>
          <p:cNvPicPr>
            <a:picLocks noChangeAspect="1"/>
          </p:cNvPicPr>
          <p:nvPr/>
        </p:nvPicPr>
        <p:blipFill>
          <a:blip r:embed="rId4"/>
          <a:stretch>
            <a:fillRect/>
          </a:stretch>
        </p:blipFill>
        <p:spPr>
          <a:xfrm>
            <a:off x="3069522" y="5996193"/>
            <a:ext cx="4111433" cy="640254"/>
          </a:xfrm>
          <a:prstGeom prst="rect">
            <a:avLst/>
          </a:prstGeom>
        </p:spPr>
      </p:pic>
    </p:spTree>
    <p:extLst>
      <p:ext uri="{BB962C8B-B14F-4D97-AF65-F5344CB8AC3E}">
        <p14:creationId xmlns:p14="http://schemas.microsoft.com/office/powerpoint/2010/main" val="3651014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70F4-46BA-D94B-AAF8-C04613CF6B0A}"/>
              </a:ext>
            </a:extLst>
          </p:cNvPr>
          <p:cNvSpPr>
            <a:spLocks noGrp="1"/>
          </p:cNvSpPr>
          <p:nvPr>
            <p:ph type="title"/>
          </p:nvPr>
        </p:nvSpPr>
        <p:spPr>
          <a:xfrm>
            <a:off x="838200" y="13855"/>
            <a:ext cx="10515600" cy="1325563"/>
          </a:xfrm>
        </p:spPr>
        <p:txBody>
          <a:bodyPr/>
          <a:lstStyle/>
          <a:p>
            <a:r>
              <a:rPr lang="en-US" dirty="0"/>
              <a:t>Project schedule- FAST!</a:t>
            </a:r>
          </a:p>
        </p:txBody>
      </p:sp>
      <p:sp>
        <p:nvSpPr>
          <p:cNvPr id="4" name="Content Placeholder 2">
            <a:extLst>
              <a:ext uri="{FF2B5EF4-FFF2-40B4-BE49-F238E27FC236}">
                <a16:creationId xmlns:a16="http://schemas.microsoft.com/office/drawing/2014/main" id="{0C621357-AE19-4C49-A6E3-2E24B2EB2B53}"/>
              </a:ext>
            </a:extLst>
          </p:cNvPr>
          <p:cNvSpPr txBox="1">
            <a:spLocks/>
          </p:cNvSpPr>
          <p:nvPr/>
        </p:nvSpPr>
        <p:spPr>
          <a:xfrm>
            <a:off x="990600" y="1496291"/>
            <a:ext cx="4329545" cy="53478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Project 1 </a:t>
            </a:r>
          </a:p>
          <a:p>
            <a:pPr lvl="1"/>
            <a:r>
              <a:rPr lang="en-US" dirty="0"/>
              <a:t>Out: Week 2</a:t>
            </a:r>
          </a:p>
          <a:p>
            <a:pPr lvl="1"/>
            <a:r>
              <a:rPr lang="en-US" dirty="0"/>
              <a:t>Due: Week 6</a:t>
            </a:r>
          </a:p>
          <a:p>
            <a:r>
              <a:rPr lang="en-US" dirty="0"/>
              <a:t>Project 2</a:t>
            </a:r>
          </a:p>
          <a:p>
            <a:pPr lvl="1"/>
            <a:r>
              <a:rPr lang="en-US" dirty="0"/>
              <a:t>Out: Week 7</a:t>
            </a:r>
          </a:p>
          <a:p>
            <a:pPr lvl="1"/>
            <a:r>
              <a:rPr lang="en-US" dirty="0"/>
              <a:t>Due: Week 10</a:t>
            </a:r>
          </a:p>
          <a:p>
            <a:r>
              <a:rPr lang="en-US" dirty="0"/>
              <a:t>Project 3</a:t>
            </a:r>
          </a:p>
          <a:p>
            <a:pPr lvl="1"/>
            <a:r>
              <a:rPr lang="en-US" dirty="0"/>
              <a:t>Out: Week 11</a:t>
            </a:r>
          </a:p>
          <a:p>
            <a:pPr lvl="1"/>
            <a:r>
              <a:rPr lang="en-US" dirty="0"/>
              <a:t>Due: Week 15</a:t>
            </a:r>
          </a:p>
        </p:txBody>
      </p:sp>
      <p:sp>
        <p:nvSpPr>
          <p:cNvPr id="5" name="Right Brace 4">
            <a:extLst>
              <a:ext uri="{FF2B5EF4-FFF2-40B4-BE49-F238E27FC236}">
                <a16:creationId xmlns:a16="http://schemas.microsoft.com/office/drawing/2014/main" id="{B7F6A67D-9192-4140-9295-8CE777CF4315}"/>
              </a:ext>
            </a:extLst>
          </p:cNvPr>
          <p:cNvSpPr/>
          <p:nvPr/>
        </p:nvSpPr>
        <p:spPr>
          <a:xfrm>
            <a:off x="3539468" y="1529284"/>
            <a:ext cx="2804177" cy="3749478"/>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AE30A2C1-4E0F-D645-9B0A-4CB08B34A992}"/>
              </a:ext>
            </a:extLst>
          </p:cNvPr>
          <p:cNvSpPr txBox="1"/>
          <p:nvPr/>
        </p:nvSpPr>
        <p:spPr>
          <a:xfrm>
            <a:off x="6500872" y="3219357"/>
            <a:ext cx="3417987" cy="369332"/>
          </a:xfrm>
          <a:prstGeom prst="rect">
            <a:avLst/>
          </a:prstGeom>
          <a:noFill/>
        </p:spPr>
        <p:txBody>
          <a:bodyPr wrap="none" rtlCol="0">
            <a:spAutoFit/>
          </a:bodyPr>
          <a:lstStyle/>
          <a:p>
            <a:r>
              <a:rPr lang="en-US" dirty="0"/>
              <a:t>Note-need to stick to the schedule</a:t>
            </a:r>
          </a:p>
        </p:txBody>
      </p:sp>
    </p:spTree>
    <p:extLst>
      <p:ext uri="{BB962C8B-B14F-4D97-AF65-F5344CB8AC3E}">
        <p14:creationId xmlns:p14="http://schemas.microsoft.com/office/powerpoint/2010/main" val="3418828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A4DA4-030B-DA49-AF8B-8616E00E8E67}"/>
              </a:ext>
            </a:extLst>
          </p:cNvPr>
          <p:cNvSpPr>
            <a:spLocks noGrp="1"/>
          </p:cNvSpPr>
          <p:nvPr>
            <p:ph type="title"/>
          </p:nvPr>
        </p:nvSpPr>
        <p:spPr/>
        <p:txBody>
          <a:bodyPr/>
          <a:lstStyle/>
          <a:p>
            <a:r>
              <a:rPr lang="en-US" dirty="0"/>
              <a:t>TAKE NOTE</a:t>
            </a:r>
          </a:p>
        </p:txBody>
      </p:sp>
      <p:sp>
        <p:nvSpPr>
          <p:cNvPr id="3" name="Content Placeholder 2">
            <a:extLst>
              <a:ext uri="{FF2B5EF4-FFF2-40B4-BE49-F238E27FC236}">
                <a16:creationId xmlns:a16="http://schemas.microsoft.com/office/drawing/2014/main" id="{52CEF76F-8766-DB43-872A-E5E6031F626B}"/>
              </a:ext>
            </a:extLst>
          </p:cNvPr>
          <p:cNvSpPr>
            <a:spLocks noGrp="1"/>
          </p:cNvSpPr>
          <p:nvPr>
            <p:ph idx="1"/>
          </p:nvPr>
        </p:nvSpPr>
        <p:spPr>
          <a:xfrm>
            <a:off x="838200" y="1825625"/>
            <a:ext cx="10904621" cy="4351338"/>
          </a:xfrm>
        </p:spPr>
        <p:txBody>
          <a:bodyPr>
            <a:normAutofit fontScale="92500" lnSpcReduction="20000"/>
          </a:bodyPr>
          <a:lstStyle/>
          <a:p>
            <a:pPr marL="0" indent="0">
              <a:buNone/>
            </a:pPr>
            <a:r>
              <a:rPr lang="en-US" dirty="0"/>
              <a:t>These projects may take</a:t>
            </a:r>
          </a:p>
          <a:p>
            <a:pPr marL="0" indent="0">
              <a:buNone/>
            </a:pPr>
            <a:r>
              <a:rPr lang="en-US" dirty="0">
                <a:solidFill>
                  <a:schemeClr val="accent1">
                    <a:lumMod val="60000"/>
                    <a:lumOff val="40000"/>
                  </a:schemeClr>
                </a:solidFill>
              </a:rPr>
              <a:t>A</a:t>
            </a:r>
          </a:p>
          <a:p>
            <a:pPr marL="0" indent="0">
              <a:buNone/>
            </a:pPr>
            <a:r>
              <a:rPr lang="en-US" dirty="0">
                <a:solidFill>
                  <a:schemeClr val="accent1">
                    <a:lumMod val="60000"/>
                    <a:lumOff val="40000"/>
                  </a:schemeClr>
                </a:solidFill>
              </a:rPr>
              <a:t>	LOT</a:t>
            </a:r>
          </a:p>
          <a:p>
            <a:pPr marL="0" indent="0">
              <a:buNone/>
            </a:pPr>
            <a:r>
              <a:rPr lang="en-US" dirty="0">
                <a:solidFill>
                  <a:schemeClr val="accent1">
                    <a:lumMod val="60000"/>
                    <a:lumOff val="40000"/>
                  </a:schemeClr>
                </a:solidFill>
              </a:rPr>
              <a:t>		OF</a:t>
            </a:r>
          </a:p>
          <a:p>
            <a:pPr marL="0" indent="0">
              <a:buNone/>
            </a:pPr>
            <a:r>
              <a:rPr lang="en-US" dirty="0">
                <a:solidFill>
                  <a:schemeClr val="accent1">
                    <a:lumMod val="60000"/>
                    <a:lumOff val="40000"/>
                  </a:schemeClr>
                </a:solidFill>
              </a:rPr>
              <a:t>			TIME!!</a:t>
            </a:r>
          </a:p>
          <a:p>
            <a:pPr marL="0" indent="0">
              <a:buNone/>
            </a:pPr>
            <a:endParaRPr lang="en-US" dirty="0"/>
          </a:p>
          <a:p>
            <a:pPr marL="0" indent="0">
              <a:buNone/>
            </a:pPr>
            <a:r>
              <a:rPr lang="en-US" dirty="0"/>
              <a:t>It takes time to create user interfaces with thoughtful designs.</a:t>
            </a:r>
          </a:p>
          <a:p>
            <a:pPr marL="0" indent="0">
              <a:buNone/>
            </a:pPr>
            <a:r>
              <a:rPr lang="en-US" dirty="0"/>
              <a:t>It takes time to get something working- bugs will happen</a:t>
            </a:r>
          </a:p>
          <a:p>
            <a:pPr marL="0" indent="0">
              <a:buNone/>
            </a:pPr>
            <a:endParaRPr lang="en-US" dirty="0"/>
          </a:p>
          <a:p>
            <a:pPr marL="0" indent="0">
              <a:buNone/>
            </a:pPr>
            <a:r>
              <a:rPr lang="en-US" dirty="0"/>
              <a:t>If you are taking lots of implementation heavy courses, think carefully about your schedule!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22499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DF454-5A1B-9F4C-96B3-9DBDB5C60A9D}"/>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1937A4B1-F267-6542-B93F-0D6994F2FAFD}"/>
              </a:ext>
            </a:extLst>
          </p:cNvPr>
          <p:cNvSpPr>
            <a:spLocks noGrp="1"/>
          </p:cNvSpPr>
          <p:nvPr>
            <p:ph idx="1"/>
          </p:nvPr>
        </p:nvSpPr>
        <p:spPr>
          <a:xfrm>
            <a:off x="369339" y="1896637"/>
            <a:ext cx="5410261" cy="4802188"/>
          </a:xfrm>
        </p:spPr>
        <p:txBody>
          <a:bodyPr>
            <a:normAutofit/>
          </a:bodyPr>
          <a:lstStyle/>
          <a:p>
            <a:r>
              <a:rPr lang="en-US" dirty="0"/>
              <a:t>Assistant Professor in Computer Science</a:t>
            </a:r>
          </a:p>
          <a:p>
            <a:r>
              <a:rPr lang="en-US" dirty="0"/>
              <a:t>Started last fall</a:t>
            </a:r>
          </a:p>
          <a:p>
            <a:r>
              <a:rPr lang="en-US" dirty="0"/>
              <a:t>My research: </a:t>
            </a:r>
          </a:p>
          <a:p>
            <a:pPr lvl="1"/>
            <a:r>
              <a:rPr lang="en-US" dirty="0"/>
              <a:t>Data visualization</a:t>
            </a:r>
          </a:p>
          <a:p>
            <a:pPr lvl="1"/>
            <a:r>
              <a:rPr lang="en-US" dirty="0"/>
              <a:t>Human computer interaction</a:t>
            </a:r>
          </a:p>
          <a:p>
            <a:pPr lvl="1"/>
            <a:r>
              <a:rPr lang="en-US" dirty="0"/>
              <a:t>‘Beyond the desktop’ environments </a:t>
            </a:r>
          </a:p>
          <a:p>
            <a:pPr lvl="2"/>
            <a:r>
              <a:rPr lang="en-US" dirty="0"/>
              <a:t>Large displays</a:t>
            </a:r>
          </a:p>
          <a:p>
            <a:pPr lvl="2"/>
            <a:r>
              <a:rPr lang="en-US" dirty="0"/>
              <a:t>VR/AR platforms/environments</a:t>
            </a:r>
          </a:p>
          <a:p>
            <a:pPr lvl="2"/>
            <a:r>
              <a:rPr lang="en-US" dirty="0"/>
              <a:t>Interaction other than mouse/keyboard</a:t>
            </a:r>
          </a:p>
        </p:txBody>
      </p:sp>
      <p:pic>
        <p:nvPicPr>
          <p:cNvPr id="4" name="Picture 3">
            <a:extLst>
              <a:ext uri="{FF2B5EF4-FFF2-40B4-BE49-F238E27FC236}">
                <a16:creationId xmlns:a16="http://schemas.microsoft.com/office/drawing/2014/main" id="{1865EC70-8327-294B-B6E0-5E70FE547D77}"/>
              </a:ext>
            </a:extLst>
          </p:cNvPr>
          <p:cNvPicPr>
            <a:picLocks noChangeAspect="1"/>
          </p:cNvPicPr>
          <p:nvPr/>
        </p:nvPicPr>
        <p:blipFill>
          <a:blip r:embed="rId3"/>
          <a:stretch>
            <a:fillRect/>
          </a:stretch>
        </p:blipFill>
        <p:spPr>
          <a:xfrm>
            <a:off x="5779600" y="159175"/>
            <a:ext cx="5904547" cy="1951781"/>
          </a:xfrm>
          <a:prstGeom prst="rect">
            <a:avLst/>
          </a:prstGeom>
        </p:spPr>
      </p:pic>
      <p:pic>
        <p:nvPicPr>
          <p:cNvPr id="5" name="Picture 4">
            <a:extLst>
              <a:ext uri="{FF2B5EF4-FFF2-40B4-BE49-F238E27FC236}">
                <a16:creationId xmlns:a16="http://schemas.microsoft.com/office/drawing/2014/main" id="{5946714D-572F-D24C-ABE5-25129D12EB8E}"/>
              </a:ext>
            </a:extLst>
          </p:cNvPr>
          <p:cNvPicPr>
            <a:picLocks noChangeAspect="1"/>
          </p:cNvPicPr>
          <p:nvPr/>
        </p:nvPicPr>
        <p:blipFill>
          <a:blip r:embed="rId4"/>
          <a:stretch>
            <a:fillRect/>
          </a:stretch>
        </p:blipFill>
        <p:spPr>
          <a:xfrm>
            <a:off x="8222755" y="2262442"/>
            <a:ext cx="3461392" cy="2081360"/>
          </a:xfrm>
          <a:prstGeom prst="rect">
            <a:avLst/>
          </a:prstGeom>
        </p:spPr>
      </p:pic>
      <p:pic>
        <p:nvPicPr>
          <p:cNvPr id="7" name="Picture 6" descr="A person standing in front of a display of computer screens&#10;&#10;Description automatically generated with low confidence">
            <a:extLst>
              <a:ext uri="{FF2B5EF4-FFF2-40B4-BE49-F238E27FC236}">
                <a16:creationId xmlns:a16="http://schemas.microsoft.com/office/drawing/2014/main" id="{25D0F671-ADB5-9C43-8C85-FA883CF9249D}"/>
              </a:ext>
            </a:extLst>
          </p:cNvPr>
          <p:cNvPicPr>
            <a:picLocks noChangeAspect="1"/>
          </p:cNvPicPr>
          <p:nvPr/>
        </p:nvPicPr>
        <p:blipFill>
          <a:blip r:embed="rId5"/>
          <a:stretch>
            <a:fillRect/>
          </a:stretch>
        </p:blipFill>
        <p:spPr>
          <a:xfrm>
            <a:off x="6683043" y="4343802"/>
            <a:ext cx="5019100" cy="2253576"/>
          </a:xfrm>
          <a:prstGeom prst="rect">
            <a:avLst/>
          </a:prstGeom>
        </p:spPr>
      </p:pic>
    </p:spTree>
    <p:extLst>
      <p:ext uri="{BB962C8B-B14F-4D97-AF65-F5344CB8AC3E}">
        <p14:creationId xmlns:p14="http://schemas.microsoft.com/office/powerpoint/2010/main" val="2791701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B1DB8-1D1B-EE39-C11F-72A30A1E447D}"/>
              </a:ext>
            </a:extLst>
          </p:cNvPr>
          <p:cNvSpPr>
            <a:spLocks noGrp="1"/>
          </p:cNvSpPr>
          <p:nvPr>
            <p:ph type="title"/>
          </p:nvPr>
        </p:nvSpPr>
        <p:spPr/>
        <p:txBody>
          <a:bodyPr/>
          <a:lstStyle/>
          <a:p>
            <a:r>
              <a:rPr lang="en-US" dirty="0"/>
              <a:t>Take Note</a:t>
            </a:r>
          </a:p>
        </p:txBody>
      </p:sp>
      <p:sp>
        <p:nvSpPr>
          <p:cNvPr id="3" name="Content Placeholder 2">
            <a:extLst>
              <a:ext uri="{FF2B5EF4-FFF2-40B4-BE49-F238E27FC236}">
                <a16:creationId xmlns:a16="http://schemas.microsoft.com/office/drawing/2014/main" id="{4AA4933E-94FD-A0C9-5EDD-C9F923C0DD20}"/>
              </a:ext>
            </a:extLst>
          </p:cNvPr>
          <p:cNvSpPr>
            <a:spLocks noGrp="1"/>
          </p:cNvSpPr>
          <p:nvPr>
            <p:ph idx="1"/>
          </p:nvPr>
        </p:nvSpPr>
        <p:spPr/>
        <p:txBody>
          <a:bodyPr/>
          <a:lstStyle/>
          <a:p>
            <a:r>
              <a:rPr lang="en-US" dirty="0"/>
              <a:t>Project lateness policy:</a:t>
            </a:r>
          </a:p>
          <a:p>
            <a:pPr lvl="1"/>
            <a:r>
              <a:rPr lang="en-US" dirty="0"/>
              <a:t>Because we need to keep the schedule, there are CATASTROPHIC penalties for turning in projects late</a:t>
            </a:r>
          </a:p>
          <a:p>
            <a:pPr lvl="1"/>
            <a:r>
              <a:rPr lang="en-US" dirty="0"/>
              <a:t>Just turn it in!!! </a:t>
            </a:r>
          </a:p>
          <a:p>
            <a:pPr lvl="2"/>
            <a:r>
              <a:rPr lang="en-US" dirty="0"/>
              <a:t>Really, I promise, it’ll be ok!  </a:t>
            </a:r>
          </a:p>
          <a:p>
            <a:r>
              <a:rPr lang="en-US" dirty="0"/>
              <a:t>Have things going on?  </a:t>
            </a:r>
          </a:p>
          <a:p>
            <a:pPr lvl="1"/>
            <a:r>
              <a:rPr lang="en-US" dirty="0"/>
              <a:t>Please let me know early, so it isn’t a surprise and we can make a plan </a:t>
            </a:r>
          </a:p>
        </p:txBody>
      </p:sp>
    </p:spTree>
    <p:extLst>
      <p:ext uri="{BB962C8B-B14F-4D97-AF65-F5344CB8AC3E}">
        <p14:creationId xmlns:p14="http://schemas.microsoft.com/office/powerpoint/2010/main" val="3800781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2CA6-4878-BC48-93E9-AEC614DA2202}"/>
              </a:ext>
            </a:extLst>
          </p:cNvPr>
          <p:cNvSpPr>
            <a:spLocks noGrp="1"/>
          </p:cNvSpPr>
          <p:nvPr>
            <p:ph type="title"/>
          </p:nvPr>
        </p:nvSpPr>
        <p:spPr/>
        <p:txBody>
          <a:bodyPr/>
          <a:lstStyle/>
          <a:p>
            <a:r>
              <a:rPr lang="en-US" dirty="0"/>
              <a:t>How does this translate into grades</a:t>
            </a:r>
          </a:p>
        </p:txBody>
      </p:sp>
      <p:sp>
        <p:nvSpPr>
          <p:cNvPr id="3" name="Content Placeholder 2">
            <a:extLst>
              <a:ext uri="{FF2B5EF4-FFF2-40B4-BE49-F238E27FC236}">
                <a16:creationId xmlns:a16="http://schemas.microsoft.com/office/drawing/2014/main" id="{C4D33FDF-F967-BC41-A9A2-EEAE2B1B4BAB}"/>
              </a:ext>
            </a:extLst>
          </p:cNvPr>
          <p:cNvSpPr>
            <a:spLocks noGrp="1"/>
          </p:cNvSpPr>
          <p:nvPr>
            <p:ph idx="1"/>
          </p:nvPr>
        </p:nvSpPr>
        <p:spPr/>
        <p:txBody>
          <a:bodyPr>
            <a:normAutofit/>
          </a:bodyPr>
          <a:lstStyle/>
          <a:p>
            <a:pPr marL="971550" lvl="1" indent="-514350">
              <a:buAutoNum type="arabicParenR"/>
            </a:pPr>
            <a:r>
              <a:rPr lang="en-US" sz="3200" dirty="0"/>
              <a:t>Participation and assignments: 15%</a:t>
            </a:r>
          </a:p>
          <a:p>
            <a:pPr lvl="2"/>
            <a:r>
              <a:rPr lang="en-US" sz="2800" dirty="0"/>
              <a:t>Attendance, turning in work done in class, Discord page</a:t>
            </a:r>
          </a:p>
          <a:p>
            <a:pPr marL="457200" lvl="1" indent="0">
              <a:buNone/>
            </a:pPr>
            <a:r>
              <a:rPr lang="en-US" sz="3200" dirty="0"/>
              <a:t> 2) Projects: 75% </a:t>
            </a:r>
          </a:p>
          <a:p>
            <a:pPr marL="457200" lvl="1" indent="0">
              <a:buNone/>
            </a:pPr>
            <a:r>
              <a:rPr lang="en-US" sz="3200" dirty="0"/>
              <a:t>		(application + documentation + presentation)</a:t>
            </a:r>
          </a:p>
          <a:p>
            <a:pPr marL="457200" lvl="1" indent="0">
              <a:buNone/>
            </a:pPr>
            <a:r>
              <a:rPr lang="en-US" sz="3200" dirty="0"/>
              <a:t>	</a:t>
            </a:r>
            <a:r>
              <a:rPr lang="en-US" dirty="0"/>
              <a:t>	Project 1: 25%</a:t>
            </a:r>
          </a:p>
          <a:p>
            <a:pPr marL="457200" lvl="1" indent="0">
              <a:buNone/>
            </a:pPr>
            <a:r>
              <a:rPr lang="en-US" dirty="0"/>
              <a:t>		Project 2: 25%</a:t>
            </a:r>
          </a:p>
          <a:p>
            <a:pPr marL="457200" lvl="1" indent="0">
              <a:buNone/>
            </a:pPr>
            <a:r>
              <a:rPr lang="en-US" dirty="0"/>
              <a:t>		Project 3: 25%</a:t>
            </a:r>
          </a:p>
          <a:p>
            <a:pPr marL="457200" lvl="1" indent="0">
              <a:buNone/>
            </a:pPr>
            <a:r>
              <a:rPr lang="en-US" sz="3200" dirty="0"/>
              <a:t>3) Final exam: 10% </a:t>
            </a:r>
          </a:p>
        </p:txBody>
      </p:sp>
    </p:spTree>
    <p:extLst>
      <p:ext uri="{BB962C8B-B14F-4D97-AF65-F5344CB8AC3E}">
        <p14:creationId xmlns:p14="http://schemas.microsoft.com/office/powerpoint/2010/main" val="2002585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F7D47-33F0-03C1-CE71-1A1CEAD039DC}"/>
              </a:ext>
            </a:extLst>
          </p:cNvPr>
          <p:cNvSpPr>
            <a:spLocks noGrp="1"/>
          </p:cNvSpPr>
          <p:nvPr>
            <p:ph type="title"/>
          </p:nvPr>
        </p:nvSpPr>
        <p:spPr/>
        <p:txBody>
          <a:bodyPr/>
          <a:lstStyle/>
          <a:p>
            <a:r>
              <a:rPr lang="en-US" dirty="0"/>
              <a:t>Working solo, in groups, collaboration policy</a:t>
            </a:r>
          </a:p>
        </p:txBody>
      </p:sp>
      <p:sp>
        <p:nvSpPr>
          <p:cNvPr id="3" name="Content Placeholder 2">
            <a:extLst>
              <a:ext uri="{FF2B5EF4-FFF2-40B4-BE49-F238E27FC236}">
                <a16:creationId xmlns:a16="http://schemas.microsoft.com/office/drawing/2014/main" id="{BEF8448B-B2E5-94D5-DA85-E34E5B89A185}"/>
              </a:ext>
            </a:extLst>
          </p:cNvPr>
          <p:cNvSpPr>
            <a:spLocks noGrp="1"/>
          </p:cNvSpPr>
          <p:nvPr>
            <p:ph idx="1"/>
          </p:nvPr>
        </p:nvSpPr>
        <p:spPr>
          <a:xfrm>
            <a:off x="838200" y="1825625"/>
            <a:ext cx="10515600" cy="4766244"/>
          </a:xfrm>
        </p:spPr>
        <p:txBody>
          <a:bodyPr>
            <a:normAutofit lnSpcReduction="10000"/>
          </a:bodyPr>
          <a:lstStyle/>
          <a:p>
            <a:r>
              <a:rPr lang="en-US" dirty="0"/>
              <a:t>I WANT you to discuss and learn from each other</a:t>
            </a:r>
          </a:p>
          <a:p>
            <a:pPr lvl="1"/>
            <a:r>
              <a:rPr lang="en-US" dirty="0"/>
              <a:t>Discord page: ask questions, give links, code snippets- help each other! </a:t>
            </a:r>
          </a:p>
          <a:p>
            <a:r>
              <a:rPr lang="en-US" dirty="0"/>
              <a:t>We need online resources, code examples</a:t>
            </a:r>
          </a:p>
          <a:p>
            <a:r>
              <a:rPr lang="en-US" dirty="0"/>
              <a:t>But, your code (and your group’s code) should be your own</a:t>
            </a:r>
          </a:p>
          <a:p>
            <a:pPr lvl="1"/>
            <a:r>
              <a:rPr lang="en-US" dirty="0"/>
              <a:t>Note your resources (online, peers) in your documentation </a:t>
            </a:r>
          </a:p>
          <a:p>
            <a:r>
              <a:rPr lang="en-US" dirty="0"/>
              <a:t>First project: Solo</a:t>
            </a:r>
          </a:p>
          <a:p>
            <a:pPr lvl="1"/>
            <a:r>
              <a:rPr lang="en-US" dirty="0"/>
              <a:t>Why: everyone will have a common foundation</a:t>
            </a:r>
          </a:p>
          <a:p>
            <a:r>
              <a:rPr lang="en-US" dirty="0"/>
              <a:t>Second and third projects: Group project</a:t>
            </a:r>
          </a:p>
          <a:p>
            <a:pPr lvl="1"/>
            <a:r>
              <a:rPr lang="en-US" dirty="0"/>
              <a:t>Why:  It is a lot of work! </a:t>
            </a:r>
          </a:p>
          <a:p>
            <a:pPr lvl="1"/>
            <a:r>
              <a:rPr lang="en-US" dirty="0"/>
              <a:t>Good experience with project planning, code sharing with </a:t>
            </a:r>
            <a:r>
              <a:rPr lang="en-US" dirty="0" err="1"/>
              <a:t>github</a:t>
            </a:r>
            <a:endParaRPr lang="en-US" dirty="0"/>
          </a:p>
          <a:p>
            <a:pPr lvl="1"/>
            <a:r>
              <a:rPr lang="en-US" dirty="0"/>
              <a:t>Your grade on these projects will be influenced by a peer/self assessment</a:t>
            </a:r>
          </a:p>
        </p:txBody>
      </p:sp>
    </p:spTree>
    <p:extLst>
      <p:ext uri="{BB962C8B-B14F-4D97-AF65-F5344CB8AC3E}">
        <p14:creationId xmlns:p14="http://schemas.microsoft.com/office/powerpoint/2010/main" val="2192229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B0EF2-5018-D443-998B-D39FECA95BEB}"/>
              </a:ext>
            </a:extLst>
          </p:cNvPr>
          <p:cNvSpPr>
            <a:spLocks noGrp="1"/>
          </p:cNvSpPr>
          <p:nvPr>
            <p:ph type="title"/>
          </p:nvPr>
        </p:nvSpPr>
        <p:spPr/>
        <p:txBody>
          <a:bodyPr/>
          <a:lstStyle/>
          <a:p>
            <a:r>
              <a:rPr lang="en-US" dirty="0"/>
              <a:t>Let’s learn from each other! </a:t>
            </a:r>
            <a:br>
              <a:rPr lang="en-US" dirty="0"/>
            </a:br>
            <a:r>
              <a:rPr lang="en-US" dirty="0"/>
              <a:t>Remember- we are all learning</a:t>
            </a:r>
          </a:p>
        </p:txBody>
      </p:sp>
      <p:pic>
        <p:nvPicPr>
          <p:cNvPr id="4" name="Picture 3" descr="A picture containing text, screenshot, businesscard, vector graphics&#10;&#10;Description automatically generated">
            <a:extLst>
              <a:ext uri="{FF2B5EF4-FFF2-40B4-BE49-F238E27FC236}">
                <a16:creationId xmlns:a16="http://schemas.microsoft.com/office/drawing/2014/main" id="{6A299C19-2A2D-4A49-A830-2651C232D270}"/>
              </a:ext>
            </a:extLst>
          </p:cNvPr>
          <p:cNvPicPr>
            <a:picLocks noChangeAspect="1"/>
          </p:cNvPicPr>
          <p:nvPr/>
        </p:nvPicPr>
        <p:blipFill>
          <a:blip r:embed="rId3"/>
          <a:stretch>
            <a:fillRect/>
          </a:stretch>
        </p:blipFill>
        <p:spPr>
          <a:xfrm>
            <a:off x="2899610" y="1865115"/>
            <a:ext cx="8454189" cy="4692340"/>
          </a:xfrm>
          <a:prstGeom prst="rect">
            <a:avLst/>
          </a:prstGeom>
        </p:spPr>
      </p:pic>
    </p:spTree>
    <p:extLst>
      <p:ext uri="{BB962C8B-B14F-4D97-AF65-F5344CB8AC3E}">
        <p14:creationId xmlns:p14="http://schemas.microsoft.com/office/powerpoint/2010/main" val="1649067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3C0C9-163D-6805-323E-EA495AFAF7AA}"/>
              </a:ext>
            </a:extLst>
          </p:cNvPr>
          <p:cNvSpPr>
            <a:spLocks noGrp="1"/>
          </p:cNvSpPr>
          <p:nvPr>
            <p:ph type="title"/>
          </p:nvPr>
        </p:nvSpPr>
        <p:spPr/>
        <p:txBody>
          <a:bodyPr/>
          <a:lstStyle/>
          <a:p>
            <a:r>
              <a:rPr lang="en-US" dirty="0"/>
              <a:t>Not a web dev course… but</a:t>
            </a:r>
          </a:p>
        </p:txBody>
      </p:sp>
      <p:sp>
        <p:nvSpPr>
          <p:cNvPr id="3" name="Content Placeholder 2">
            <a:extLst>
              <a:ext uri="{FF2B5EF4-FFF2-40B4-BE49-F238E27FC236}">
                <a16:creationId xmlns:a16="http://schemas.microsoft.com/office/drawing/2014/main" id="{124D763A-1CBA-FF35-1B81-9504DE9358E2}"/>
              </a:ext>
            </a:extLst>
          </p:cNvPr>
          <p:cNvSpPr>
            <a:spLocks noGrp="1"/>
          </p:cNvSpPr>
          <p:nvPr>
            <p:ph idx="1"/>
          </p:nvPr>
        </p:nvSpPr>
        <p:spPr/>
        <p:txBody>
          <a:bodyPr/>
          <a:lstStyle/>
          <a:p>
            <a:r>
              <a:rPr lang="en-US" dirty="0"/>
              <a:t>We will cover </a:t>
            </a:r>
            <a:r>
              <a:rPr lang="en-US" i="1" dirty="0"/>
              <a:t>some</a:t>
            </a:r>
            <a:r>
              <a:rPr lang="en-US" dirty="0"/>
              <a:t> web development</a:t>
            </a:r>
          </a:p>
          <a:p>
            <a:r>
              <a:rPr lang="en-US" dirty="0"/>
              <a:t>First time teaching this course: want to evaluate how we are learning, as we go  </a:t>
            </a:r>
          </a:p>
          <a:p>
            <a:r>
              <a:rPr lang="en-US" dirty="0"/>
              <a:t>Definitely: Html, </a:t>
            </a:r>
            <a:r>
              <a:rPr lang="en-US" dirty="0" err="1"/>
              <a:t>css</a:t>
            </a:r>
            <a:r>
              <a:rPr lang="en-US" dirty="0"/>
              <a:t>, </a:t>
            </a:r>
            <a:r>
              <a:rPr lang="en-US" dirty="0" err="1"/>
              <a:t>javascript</a:t>
            </a:r>
            <a:endParaRPr lang="en-US" dirty="0"/>
          </a:p>
          <a:p>
            <a:r>
              <a:rPr lang="en-US" dirty="0"/>
              <a:t>Possibly: React for project 2</a:t>
            </a:r>
          </a:p>
          <a:p>
            <a:r>
              <a:rPr lang="en-US" dirty="0"/>
              <a:t>Possibly: Node.js, MongoDB for project 3</a:t>
            </a:r>
          </a:p>
          <a:p>
            <a:pPr marL="0" indent="0">
              <a:buNone/>
            </a:pPr>
            <a:endParaRPr lang="en-US" dirty="0"/>
          </a:p>
        </p:txBody>
      </p:sp>
    </p:spTree>
    <p:extLst>
      <p:ext uri="{BB962C8B-B14F-4D97-AF65-F5344CB8AC3E}">
        <p14:creationId xmlns:p14="http://schemas.microsoft.com/office/powerpoint/2010/main" val="2295332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E4282-E85E-21AD-3320-922D72DFE25D}"/>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E93D4284-E626-8CB9-BC52-86EEC998D571}"/>
              </a:ext>
            </a:extLst>
          </p:cNvPr>
          <p:cNvSpPr>
            <a:spLocks noGrp="1"/>
          </p:cNvSpPr>
          <p:nvPr>
            <p:ph idx="1"/>
          </p:nvPr>
        </p:nvSpPr>
        <p:spPr/>
        <p:txBody>
          <a:bodyPr>
            <a:normAutofit fontScale="92500" lnSpcReduction="20000"/>
          </a:bodyPr>
          <a:lstStyle/>
          <a:p>
            <a:pPr marL="0" indent="0">
              <a:buNone/>
            </a:pPr>
            <a:r>
              <a:rPr lang="en-US" dirty="0"/>
              <a:t>Usability</a:t>
            </a:r>
          </a:p>
          <a:p>
            <a:pPr marL="0" indent="0">
              <a:buNone/>
            </a:pPr>
            <a:r>
              <a:rPr lang="en-US" dirty="0"/>
              <a:t>Learnability</a:t>
            </a:r>
          </a:p>
          <a:p>
            <a:pPr marL="0" indent="0">
              <a:buNone/>
            </a:pPr>
            <a:r>
              <a:rPr lang="en-US" dirty="0"/>
              <a:t>Efficiency</a:t>
            </a:r>
          </a:p>
          <a:p>
            <a:pPr marL="0" indent="0">
              <a:buNone/>
            </a:pPr>
            <a:r>
              <a:rPr lang="en-US" dirty="0"/>
              <a:t>Safety/Errors</a:t>
            </a:r>
          </a:p>
          <a:p>
            <a:pPr marL="0" indent="0">
              <a:buNone/>
            </a:pPr>
            <a:r>
              <a:rPr lang="en-US" dirty="0"/>
              <a:t>Interaction</a:t>
            </a:r>
          </a:p>
          <a:p>
            <a:pPr marL="0" indent="0">
              <a:buNone/>
            </a:pPr>
            <a:r>
              <a:rPr lang="en-US" dirty="0"/>
              <a:t>Graphical presentation- layout, composition, color</a:t>
            </a:r>
          </a:p>
          <a:p>
            <a:pPr marL="0" indent="0">
              <a:buNone/>
            </a:pPr>
            <a:r>
              <a:rPr lang="en-US" dirty="0"/>
              <a:t>Sketching</a:t>
            </a:r>
          </a:p>
          <a:p>
            <a:pPr marL="0" indent="0">
              <a:buNone/>
            </a:pPr>
            <a:r>
              <a:rPr lang="en-US" dirty="0"/>
              <a:t>Storyboarding</a:t>
            </a:r>
          </a:p>
          <a:p>
            <a:pPr marL="0" indent="0">
              <a:buNone/>
            </a:pPr>
            <a:r>
              <a:rPr lang="en-US" dirty="0"/>
              <a:t>Prototyping</a:t>
            </a:r>
          </a:p>
          <a:p>
            <a:pPr marL="0" indent="0">
              <a:buNone/>
            </a:pPr>
            <a:r>
              <a:rPr lang="en-US" dirty="0"/>
              <a:t>Accessibility</a:t>
            </a:r>
          </a:p>
        </p:txBody>
      </p:sp>
    </p:spTree>
    <p:extLst>
      <p:ext uri="{BB962C8B-B14F-4D97-AF65-F5344CB8AC3E}">
        <p14:creationId xmlns:p14="http://schemas.microsoft.com/office/powerpoint/2010/main" val="1456773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6DF7-C009-D42A-CD25-9CE74A6C43D8}"/>
              </a:ext>
            </a:extLst>
          </p:cNvPr>
          <p:cNvSpPr>
            <a:spLocks noGrp="1"/>
          </p:cNvSpPr>
          <p:nvPr>
            <p:ph type="title"/>
          </p:nvPr>
        </p:nvSpPr>
        <p:spPr/>
        <p:txBody>
          <a:bodyPr/>
          <a:lstStyle/>
          <a:p>
            <a:r>
              <a:rPr lang="en-US" dirty="0"/>
              <a:t>Recommended books</a:t>
            </a:r>
          </a:p>
        </p:txBody>
      </p:sp>
      <p:sp>
        <p:nvSpPr>
          <p:cNvPr id="3" name="Content Placeholder 2">
            <a:extLst>
              <a:ext uri="{FF2B5EF4-FFF2-40B4-BE49-F238E27FC236}">
                <a16:creationId xmlns:a16="http://schemas.microsoft.com/office/drawing/2014/main" id="{25D26777-F2C4-DBA6-9786-DF2FF3D39067}"/>
              </a:ext>
            </a:extLst>
          </p:cNvPr>
          <p:cNvSpPr>
            <a:spLocks noGrp="1"/>
          </p:cNvSpPr>
          <p:nvPr>
            <p:ph idx="1"/>
          </p:nvPr>
        </p:nvSpPr>
        <p:spPr>
          <a:xfrm>
            <a:off x="483359" y="1811977"/>
            <a:ext cx="4593608" cy="4351338"/>
          </a:xfrm>
        </p:spPr>
        <p:txBody>
          <a:bodyPr/>
          <a:lstStyle/>
          <a:p>
            <a:r>
              <a:rPr lang="en-US" dirty="0"/>
              <a:t>I am not requiring a textbook this year…</a:t>
            </a:r>
          </a:p>
          <a:p>
            <a:r>
              <a:rPr lang="en-US" dirty="0"/>
              <a:t>But you should all go read Don Norman’s Design of Everyday Things</a:t>
            </a:r>
          </a:p>
          <a:p>
            <a:pPr lvl="1"/>
            <a:r>
              <a:rPr lang="en-US" dirty="0"/>
              <a:t>It is excellent</a:t>
            </a:r>
          </a:p>
          <a:p>
            <a:pPr lvl="1"/>
            <a:r>
              <a:rPr lang="en-US" dirty="0"/>
              <a:t>It is a light read</a:t>
            </a:r>
          </a:p>
          <a:p>
            <a:pPr lvl="1"/>
            <a:r>
              <a:rPr lang="en-US" dirty="0"/>
              <a:t>It is inexpensive</a:t>
            </a:r>
          </a:p>
          <a:p>
            <a:pPr marL="457200" lvl="1" indent="0">
              <a:buNone/>
            </a:pPr>
            <a:endParaRPr lang="en-US" dirty="0"/>
          </a:p>
          <a:p>
            <a:pPr marL="0" indent="0">
              <a:buNone/>
            </a:pPr>
            <a:endParaRPr lang="en-US" dirty="0"/>
          </a:p>
          <a:p>
            <a:pPr lvl="1"/>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7C16CEF3-DD41-884F-D2E2-61D72399C380}"/>
              </a:ext>
            </a:extLst>
          </p:cNvPr>
          <p:cNvPicPr>
            <a:picLocks noChangeAspect="1"/>
          </p:cNvPicPr>
          <p:nvPr/>
        </p:nvPicPr>
        <p:blipFill>
          <a:blip r:embed="rId2"/>
          <a:stretch>
            <a:fillRect/>
          </a:stretch>
        </p:blipFill>
        <p:spPr>
          <a:xfrm>
            <a:off x="4703716" y="1431813"/>
            <a:ext cx="7174386" cy="2635220"/>
          </a:xfrm>
          <a:prstGeom prst="rect">
            <a:avLst/>
          </a:prstGeom>
        </p:spPr>
      </p:pic>
    </p:spTree>
    <p:extLst>
      <p:ext uri="{BB962C8B-B14F-4D97-AF65-F5344CB8AC3E}">
        <p14:creationId xmlns:p14="http://schemas.microsoft.com/office/powerpoint/2010/main" val="7095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C0DDA-8A0E-5EC6-2E8F-E5B25F989AEC}"/>
              </a:ext>
            </a:extLst>
          </p:cNvPr>
          <p:cNvSpPr>
            <a:spLocks noGrp="1"/>
          </p:cNvSpPr>
          <p:nvPr>
            <p:ph type="title"/>
          </p:nvPr>
        </p:nvSpPr>
        <p:spPr/>
        <p:txBody>
          <a:bodyPr/>
          <a:lstStyle/>
          <a:p>
            <a:r>
              <a:rPr lang="en-US" dirty="0"/>
              <a:t>Readings</a:t>
            </a:r>
          </a:p>
        </p:txBody>
      </p:sp>
      <p:sp>
        <p:nvSpPr>
          <p:cNvPr id="3" name="Content Placeholder 2">
            <a:extLst>
              <a:ext uri="{FF2B5EF4-FFF2-40B4-BE49-F238E27FC236}">
                <a16:creationId xmlns:a16="http://schemas.microsoft.com/office/drawing/2014/main" id="{3EC9B224-1959-ECB0-E1F9-AF25A1DE14E1}"/>
              </a:ext>
            </a:extLst>
          </p:cNvPr>
          <p:cNvSpPr>
            <a:spLocks noGrp="1"/>
          </p:cNvSpPr>
          <p:nvPr>
            <p:ph idx="1"/>
          </p:nvPr>
        </p:nvSpPr>
        <p:spPr/>
        <p:txBody>
          <a:bodyPr/>
          <a:lstStyle/>
          <a:p>
            <a:r>
              <a:rPr lang="en-US" dirty="0"/>
              <a:t>I will post any assigned readings to Canvas</a:t>
            </a:r>
          </a:p>
        </p:txBody>
      </p:sp>
    </p:spTree>
    <p:extLst>
      <p:ext uri="{BB962C8B-B14F-4D97-AF65-F5344CB8AC3E}">
        <p14:creationId xmlns:p14="http://schemas.microsoft.com/office/powerpoint/2010/main" val="3592925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695D3-572C-A74A-8D25-233963C7D963}"/>
              </a:ext>
            </a:extLst>
          </p:cNvPr>
          <p:cNvSpPr>
            <a:spLocks noGrp="1"/>
          </p:cNvSpPr>
          <p:nvPr>
            <p:ph type="title"/>
          </p:nvPr>
        </p:nvSpPr>
        <p:spPr/>
        <p:txBody>
          <a:bodyPr/>
          <a:lstStyle/>
          <a:p>
            <a:r>
              <a:rPr lang="en-US" dirty="0"/>
              <a:t>Covid safety</a:t>
            </a:r>
          </a:p>
        </p:txBody>
      </p:sp>
      <p:sp>
        <p:nvSpPr>
          <p:cNvPr id="3" name="Content Placeholder 2">
            <a:extLst>
              <a:ext uri="{FF2B5EF4-FFF2-40B4-BE49-F238E27FC236}">
                <a16:creationId xmlns:a16="http://schemas.microsoft.com/office/drawing/2014/main" id="{CA7802C2-C31E-5241-BF12-A5551D815AA4}"/>
              </a:ext>
            </a:extLst>
          </p:cNvPr>
          <p:cNvSpPr>
            <a:spLocks noGrp="1"/>
          </p:cNvSpPr>
          <p:nvPr>
            <p:ph idx="1"/>
          </p:nvPr>
        </p:nvSpPr>
        <p:spPr>
          <a:xfrm>
            <a:off x="479154" y="1825625"/>
            <a:ext cx="7349836" cy="4351338"/>
          </a:xfrm>
        </p:spPr>
        <p:txBody>
          <a:bodyPr/>
          <a:lstStyle/>
          <a:p>
            <a:r>
              <a:rPr lang="en-US" dirty="0"/>
              <a:t>Class is better in person- please come to class!</a:t>
            </a:r>
          </a:p>
          <a:p>
            <a:r>
              <a:rPr lang="en-US" dirty="0"/>
              <a:t>Feel free to wear a mask</a:t>
            </a:r>
          </a:p>
          <a:p>
            <a:r>
              <a:rPr lang="en-US" dirty="0"/>
              <a:t>If you are sick- you can join via Zoom</a:t>
            </a:r>
          </a:p>
          <a:p>
            <a:pPr lvl="1"/>
            <a:r>
              <a:rPr lang="en-US" dirty="0"/>
              <a:t>But email me first so I make sure you are able to connect</a:t>
            </a:r>
          </a:p>
        </p:txBody>
      </p:sp>
      <p:pic>
        <p:nvPicPr>
          <p:cNvPr id="5" name="Picture 4" descr="Diagram&#10;&#10;Description automatically generated">
            <a:extLst>
              <a:ext uri="{FF2B5EF4-FFF2-40B4-BE49-F238E27FC236}">
                <a16:creationId xmlns:a16="http://schemas.microsoft.com/office/drawing/2014/main" id="{D973995C-85CA-FC43-B02F-DB1378EB42C8}"/>
              </a:ext>
            </a:extLst>
          </p:cNvPr>
          <p:cNvPicPr>
            <a:picLocks noChangeAspect="1"/>
          </p:cNvPicPr>
          <p:nvPr/>
        </p:nvPicPr>
        <p:blipFill>
          <a:blip r:embed="rId2"/>
          <a:stretch>
            <a:fillRect/>
          </a:stretch>
        </p:blipFill>
        <p:spPr>
          <a:xfrm>
            <a:off x="8061877" y="249382"/>
            <a:ext cx="3828063" cy="6359236"/>
          </a:xfrm>
          <a:prstGeom prst="rect">
            <a:avLst/>
          </a:prstGeom>
        </p:spPr>
      </p:pic>
      <p:sp>
        <p:nvSpPr>
          <p:cNvPr id="6" name="TextBox 5">
            <a:extLst>
              <a:ext uri="{FF2B5EF4-FFF2-40B4-BE49-F238E27FC236}">
                <a16:creationId xmlns:a16="http://schemas.microsoft.com/office/drawing/2014/main" id="{A03FF9EF-7302-1249-9699-4F2B74024A81}"/>
              </a:ext>
            </a:extLst>
          </p:cNvPr>
          <p:cNvSpPr txBox="1"/>
          <p:nvPr/>
        </p:nvSpPr>
        <p:spPr>
          <a:xfrm>
            <a:off x="7010400" y="6176963"/>
            <a:ext cx="657891" cy="369332"/>
          </a:xfrm>
          <a:prstGeom prst="rect">
            <a:avLst/>
          </a:prstGeom>
          <a:noFill/>
        </p:spPr>
        <p:txBody>
          <a:bodyPr wrap="square" rtlCol="0">
            <a:spAutoFit/>
          </a:bodyPr>
          <a:lstStyle/>
          <a:p>
            <a:r>
              <a:rPr lang="en-US" dirty="0" err="1"/>
              <a:t>xkcd</a:t>
            </a:r>
            <a:endParaRPr lang="en-US" dirty="0"/>
          </a:p>
        </p:txBody>
      </p:sp>
    </p:spTree>
    <p:extLst>
      <p:ext uri="{BB962C8B-B14F-4D97-AF65-F5344CB8AC3E}">
        <p14:creationId xmlns:p14="http://schemas.microsoft.com/office/powerpoint/2010/main" val="744381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9847-0AB8-C94A-8E7B-ECD823C8EF40}"/>
              </a:ext>
            </a:extLst>
          </p:cNvPr>
          <p:cNvSpPr>
            <a:spLocks noGrp="1"/>
          </p:cNvSpPr>
          <p:nvPr>
            <p:ph type="title"/>
          </p:nvPr>
        </p:nvSpPr>
        <p:spPr/>
        <p:txBody>
          <a:bodyPr/>
          <a:lstStyle/>
          <a:p>
            <a:r>
              <a:rPr lang="en-US" dirty="0"/>
              <a:t>Canvas, Discord</a:t>
            </a:r>
          </a:p>
        </p:txBody>
      </p:sp>
      <p:sp>
        <p:nvSpPr>
          <p:cNvPr id="3" name="Content Placeholder 2">
            <a:extLst>
              <a:ext uri="{FF2B5EF4-FFF2-40B4-BE49-F238E27FC236}">
                <a16:creationId xmlns:a16="http://schemas.microsoft.com/office/drawing/2014/main" id="{F94D20BB-A2D5-99D1-B528-BEE90BB2D042}"/>
              </a:ext>
            </a:extLst>
          </p:cNvPr>
          <p:cNvSpPr>
            <a:spLocks noGrp="1"/>
          </p:cNvSpPr>
          <p:nvPr>
            <p:ph idx="1"/>
          </p:nvPr>
        </p:nvSpPr>
        <p:spPr>
          <a:xfrm>
            <a:off x="479154" y="1825625"/>
            <a:ext cx="3833539" cy="4351338"/>
          </a:xfrm>
        </p:spPr>
        <p:txBody>
          <a:bodyPr/>
          <a:lstStyle/>
          <a:p>
            <a:r>
              <a:rPr lang="en-US" dirty="0"/>
              <a:t>Discord - communication and collaboration</a:t>
            </a:r>
          </a:p>
          <a:p>
            <a:pPr lvl="1"/>
            <a:r>
              <a:rPr lang="en-US" dirty="0"/>
              <a:t>Feel free to PM me on Discord</a:t>
            </a:r>
          </a:p>
          <a:p>
            <a:r>
              <a:rPr lang="en-US" dirty="0"/>
              <a:t>I’ll set up Discord channels for projects, other discussions</a:t>
            </a:r>
          </a:p>
          <a:p>
            <a:r>
              <a:rPr lang="en-US" dirty="0"/>
              <a:t>I’ll post content on Canvas</a:t>
            </a:r>
          </a:p>
        </p:txBody>
      </p:sp>
      <p:pic>
        <p:nvPicPr>
          <p:cNvPr id="7" name="Picture 6" descr="A screenshot of a computer&#10;&#10;Description automatically generated with medium confidence">
            <a:extLst>
              <a:ext uri="{FF2B5EF4-FFF2-40B4-BE49-F238E27FC236}">
                <a16:creationId xmlns:a16="http://schemas.microsoft.com/office/drawing/2014/main" id="{FE83BE94-259F-9167-0C33-3BE007FC1FC2}"/>
              </a:ext>
            </a:extLst>
          </p:cNvPr>
          <p:cNvPicPr>
            <a:picLocks noChangeAspect="1"/>
          </p:cNvPicPr>
          <p:nvPr/>
        </p:nvPicPr>
        <p:blipFill>
          <a:blip r:embed="rId3"/>
          <a:stretch>
            <a:fillRect/>
          </a:stretch>
        </p:blipFill>
        <p:spPr>
          <a:xfrm>
            <a:off x="4312693" y="1690688"/>
            <a:ext cx="7772400" cy="4029425"/>
          </a:xfrm>
          <a:prstGeom prst="rect">
            <a:avLst/>
          </a:prstGeom>
        </p:spPr>
      </p:pic>
    </p:spTree>
    <p:extLst>
      <p:ext uri="{BB962C8B-B14F-4D97-AF65-F5344CB8AC3E}">
        <p14:creationId xmlns:p14="http://schemas.microsoft.com/office/powerpoint/2010/main" val="3063446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D13CF-97F9-6398-74F8-66F8576EF733}"/>
              </a:ext>
            </a:extLst>
          </p:cNvPr>
          <p:cNvSpPr>
            <a:spLocks noGrp="1"/>
          </p:cNvSpPr>
          <p:nvPr>
            <p:ph type="title"/>
          </p:nvPr>
        </p:nvSpPr>
        <p:spPr/>
        <p:txBody>
          <a:bodyPr/>
          <a:lstStyle/>
          <a:p>
            <a:r>
              <a:rPr lang="en-US" dirty="0"/>
              <a:t>What I like to think my research is ….</a:t>
            </a:r>
          </a:p>
        </p:txBody>
      </p:sp>
      <p:pic>
        <p:nvPicPr>
          <p:cNvPr id="1026" name="Picture 2" descr="How Minority Report Correctly Predicted Today's Future">
            <a:extLst>
              <a:ext uri="{FF2B5EF4-FFF2-40B4-BE49-F238E27FC236}">
                <a16:creationId xmlns:a16="http://schemas.microsoft.com/office/drawing/2014/main" id="{ACDDB0F1-3390-E91E-75EB-62B854EC0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57" y="1600371"/>
            <a:ext cx="5083738" cy="25418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r Trek's Holodeck: from science fiction to a new reality">
            <a:extLst>
              <a:ext uri="{FF2B5EF4-FFF2-40B4-BE49-F238E27FC236}">
                <a16:creationId xmlns:a16="http://schemas.microsoft.com/office/drawing/2014/main" id="{C23D5AED-E9F0-9BA2-A331-E368343E5C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3046" y="1496812"/>
            <a:ext cx="3665317" cy="27489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 Talk to the Creator of The Avengers UI and Iron Man's HUD">
            <a:extLst>
              <a:ext uri="{FF2B5EF4-FFF2-40B4-BE49-F238E27FC236}">
                <a16:creationId xmlns:a16="http://schemas.microsoft.com/office/drawing/2014/main" id="{71F06198-4F2B-16FE-DFEB-FB354ED18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540" y="4408678"/>
            <a:ext cx="3574899" cy="20108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ron Man 2 envisions the future of computing interfaces">
            <a:extLst>
              <a:ext uri="{FF2B5EF4-FFF2-40B4-BE49-F238E27FC236}">
                <a16:creationId xmlns:a16="http://schemas.microsoft.com/office/drawing/2014/main" id="{9D5BA675-27BC-05FF-4D51-1BB8529854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3422" y="3509102"/>
            <a:ext cx="3699062" cy="190501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lack Panther FUI — HUDS+GUIS">
            <a:extLst>
              <a:ext uri="{FF2B5EF4-FFF2-40B4-BE49-F238E27FC236}">
                <a16:creationId xmlns:a16="http://schemas.microsoft.com/office/drawing/2014/main" id="{9C929343-D3FC-65F2-F414-5A4114A3D6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3235" y="4359781"/>
            <a:ext cx="4865225" cy="2035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635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3C62B-B34E-AE1D-CA7A-A9463C608964}"/>
              </a:ext>
            </a:extLst>
          </p:cNvPr>
          <p:cNvSpPr>
            <a:spLocks noGrp="1"/>
          </p:cNvSpPr>
          <p:nvPr>
            <p:ph type="title"/>
          </p:nvPr>
        </p:nvSpPr>
        <p:spPr/>
        <p:txBody>
          <a:bodyPr/>
          <a:lstStyle/>
          <a:p>
            <a:r>
              <a:rPr lang="en-US" dirty="0"/>
              <a:t>First assignment</a:t>
            </a:r>
          </a:p>
        </p:txBody>
      </p:sp>
      <p:sp>
        <p:nvSpPr>
          <p:cNvPr id="3" name="Content Placeholder 2">
            <a:extLst>
              <a:ext uri="{FF2B5EF4-FFF2-40B4-BE49-F238E27FC236}">
                <a16:creationId xmlns:a16="http://schemas.microsoft.com/office/drawing/2014/main" id="{1F9D1ECD-2D40-2B31-2611-EA2CF19DE8C2}"/>
              </a:ext>
            </a:extLst>
          </p:cNvPr>
          <p:cNvSpPr>
            <a:spLocks noGrp="1"/>
          </p:cNvSpPr>
          <p:nvPr>
            <p:ph idx="1"/>
          </p:nvPr>
        </p:nvSpPr>
        <p:spPr/>
        <p:txBody>
          <a:bodyPr/>
          <a:lstStyle/>
          <a:p>
            <a:r>
              <a:rPr lang="en-US" dirty="0"/>
              <a:t>Posted to canvas</a:t>
            </a:r>
          </a:p>
          <a:p>
            <a:r>
              <a:rPr lang="en-US" dirty="0"/>
              <a:t>Due next Monday midnight</a:t>
            </a:r>
          </a:p>
          <a:p>
            <a:pPr lvl="1"/>
            <a:r>
              <a:rPr lang="en-US" dirty="0"/>
              <a:t>Create a webpage for your portfolio</a:t>
            </a:r>
          </a:p>
          <a:p>
            <a:pPr lvl="1"/>
            <a:r>
              <a:rPr lang="en-US" dirty="0"/>
              <a:t>Create a </a:t>
            </a:r>
            <a:r>
              <a:rPr lang="en-US" dirty="0" err="1"/>
              <a:t>github</a:t>
            </a:r>
            <a:r>
              <a:rPr lang="en-US" dirty="0"/>
              <a:t> account</a:t>
            </a:r>
          </a:p>
          <a:p>
            <a:pPr lvl="1"/>
            <a:r>
              <a:rPr lang="en-US" dirty="0"/>
              <a:t>Fill out the book of faces</a:t>
            </a:r>
          </a:p>
          <a:p>
            <a:pPr lvl="1"/>
            <a:r>
              <a:rPr lang="en-US" dirty="0"/>
              <a:t>Sign on to Discord, update your nickname to your real name for this channel</a:t>
            </a:r>
          </a:p>
          <a:p>
            <a:pPr lvl="1"/>
            <a:r>
              <a:rPr lang="en-US" dirty="0"/>
              <a:t>Google forms survey on experiences with UI/web dev</a:t>
            </a:r>
          </a:p>
          <a:p>
            <a:pPr lvl="1"/>
            <a:endParaRPr lang="en-US" dirty="0"/>
          </a:p>
        </p:txBody>
      </p:sp>
    </p:spTree>
    <p:extLst>
      <p:ext uri="{BB962C8B-B14F-4D97-AF65-F5344CB8AC3E}">
        <p14:creationId xmlns:p14="http://schemas.microsoft.com/office/powerpoint/2010/main" val="585668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92EB-33AB-6EB1-6B64-19493964E3CA}"/>
              </a:ext>
            </a:extLst>
          </p:cNvPr>
          <p:cNvSpPr>
            <a:spLocks noGrp="1"/>
          </p:cNvSpPr>
          <p:nvPr>
            <p:ph type="title"/>
          </p:nvPr>
        </p:nvSpPr>
        <p:spPr/>
        <p:txBody>
          <a:bodyPr/>
          <a:lstStyle/>
          <a:p>
            <a:r>
              <a:rPr lang="en-US" dirty="0"/>
              <a:t>Design</a:t>
            </a:r>
          </a:p>
        </p:txBody>
      </p:sp>
      <p:sp>
        <p:nvSpPr>
          <p:cNvPr id="3" name="Content Placeholder 2">
            <a:extLst>
              <a:ext uri="{FF2B5EF4-FFF2-40B4-BE49-F238E27FC236}">
                <a16:creationId xmlns:a16="http://schemas.microsoft.com/office/drawing/2014/main" id="{8AC7B222-514F-E407-7F5B-75CE654FCEAF}"/>
              </a:ext>
            </a:extLst>
          </p:cNvPr>
          <p:cNvSpPr>
            <a:spLocks noGrp="1"/>
          </p:cNvSpPr>
          <p:nvPr>
            <p:ph idx="1"/>
          </p:nvPr>
        </p:nvSpPr>
        <p:spPr/>
        <p:txBody>
          <a:bodyPr/>
          <a:lstStyle/>
          <a:p>
            <a:r>
              <a:rPr lang="en-US" dirty="0"/>
              <a:t>Let’s talk about example designs</a:t>
            </a:r>
          </a:p>
          <a:p>
            <a:pPr lvl="1"/>
            <a:r>
              <a:rPr lang="en-US" dirty="0"/>
              <a:t>These can be designs of interfaces, apps, devices, environments…</a:t>
            </a:r>
          </a:p>
        </p:txBody>
      </p:sp>
    </p:spTree>
    <p:extLst>
      <p:ext uri="{BB962C8B-B14F-4D97-AF65-F5344CB8AC3E}">
        <p14:creationId xmlns:p14="http://schemas.microsoft.com/office/powerpoint/2010/main" val="2478263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6A47A-6D31-9098-ED4E-1A413A5109C3}"/>
              </a:ext>
            </a:extLst>
          </p:cNvPr>
          <p:cNvSpPr>
            <a:spLocks noGrp="1"/>
          </p:cNvSpPr>
          <p:nvPr>
            <p:ph type="title"/>
          </p:nvPr>
        </p:nvSpPr>
        <p:spPr/>
        <p:txBody>
          <a:bodyPr/>
          <a:lstStyle/>
          <a:p>
            <a:r>
              <a:rPr lang="en-US" dirty="0"/>
              <a:t>I’ll go first</a:t>
            </a:r>
          </a:p>
        </p:txBody>
      </p:sp>
      <p:pic>
        <p:nvPicPr>
          <p:cNvPr id="2050" name="Picture 2" descr="12 Vaccine Card Holders To Protect Your Vaccine Card">
            <a:extLst>
              <a:ext uri="{FF2B5EF4-FFF2-40B4-BE49-F238E27FC236}">
                <a16:creationId xmlns:a16="http://schemas.microsoft.com/office/drawing/2014/main" id="{D5ABC6C0-9D7E-5D34-1A6A-2FE96EBD3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479" y="537243"/>
            <a:ext cx="4466724" cy="5955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943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005A-4DA6-2869-C45C-51FEFA650F70}"/>
              </a:ext>
            </a:extLst>
          </p:cNvPr>
          <p:cNvSpPr>
            <a:spLocks noGrp="1"/>
          </p:cNvSpPr>
          <p:nvPr>
            <p:ph type="title"/>
          </p:nvPr>
        </p:nvSpPr>
        <p:spPr>
          <a:xfrm>
            <a:off x="838200" y="150125"/>
            <a:ext cx="10515600" cy="1325563"/>
          </a:xfrm>
        </p:spPr>
        <p:txBody>
          <a:bodyPr/>
          <a:lstStyle/>
          <a:p>
            <a:r>
              <a:rPr lang="en-US" dirty="0"/>
              <a:t>Habit tracking app</a:t>
            </a:r>
          </a:p>
        </p:txBody>
      </p:sp>
      <p:pic>
        <p:nvPicPr>
          <p:cNvPr id="5" name="Picture 4" descr="Shape&#10;&#10;Description automatically generated with low confidence">
            <a:extLst>
              <a:ext uri="{FF2B5EF4-FFF2-40B4-BE49-F238E27FC236}">
                <a16:creationId xmlns:a16="http://schemas.microsoft.com/office/drawing/2014/main" id="{67DA398D-7BAE-1108-4F60-4EA02D6DA76B}"/>
              </a:ext>
            </a:extLst>
          </p:cNvPr>
          <p:cNvPicPr>
            <a:picLocks noChangeAspect="1"/>
          </p:cNvPicPr>
          <p:nvPr/>
        </p:nvPicPr>
        <p:blipFill>
          <a:blip r:embed="rId3"/>
          <a:stretch>
            <a:fillRect/>
          </a:stretch>
        </p:blipFill>
        <p:spPr>
          <a:xfrm>
            <a:off x="717929" y="1351129"/>
            <a:ext cx="2410536" cy="5356746"/>
          </a:xfrm>
          <a:prstGeom prst="rect">
            <a:avLst/>
          </a:prstGeom>
        </p:spPr>
      </p:pic>
      <p:pic>
        <p:nvPicPr>
          <p:cNvPr id="7" name="Picture 6" descr="A screenshot of a computer screen&#10;&#10;Description automatically generated with medium confidence">
            <a:extLst>
              <a:ext uri="{FF2B5EF4-FFF2-40B4-BE49-F238E27FC236}">
                <a16:creationId xmlns:a16="http://schemas.microsoft.com/office/drawing/2014/main" id="{C0CB01E5-61A7-7345-3BA3-3916DD55F27D}"/>
              </a:ext>
            </a:extLst>
          </p:cNvPr>
          <p:cNvPicPr>
            <a:picLocks noChangeAspect="1"/>
          </p:cNvPicPr>
          <p:nvPr/>
        </p:nvPicPr>
        <p:blipFill>
          <a:blip r:embed="rId4"/>
          <a:stretch>
            <a:fillRect/>
          </a:stretch>
        </p:blipFill>
        <p:spPr>
          <a:xfrm>
            <a:off x="4890732" y="1351129"/>
            <a:ext cx="2410536" cy="5356746"/>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9D14F827-A8B7-EC25-8F62-CEE141725D9C}"/>
              </a:ext>
            </a:extLst>
          </p:cNvPr>
          <p:cNvPicPr>
            <a:picLocks noChangeAspect="1"/>
          </p:cNvPicPr>
          <p:nvPr/>
        </p:nvPicPr>
        <p:blipFill>
          <a:blip r:embed="rId5"/>
          <a:stretch>
            <a:fillRect/>
          </a:stretch>
        </p:blipFill>
        <p:spPr>
          <a:xfrm>
            <a:off x="8717906" y="1351129"/>
            <a:ext cx="2410536" cy="5356746"/>
          </a:xfrm>
          <a:prstGeom prst="rect">
            <a:avLst/>
          </a:prstGeom>
        </p:spPr>
      </p:pic>
    </p:spTree>
    <p:extLst>
      <p:ext uri="{BB962C8B-B14F-4D97-AF65-F5344CB8AC3E}">
        <p14:creationId xmlns:p14="http://schemas.microsoft.com/office/powerpoint/2010/main" val="1967680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EAAD-11E2-AB39-F87D-D68BE3157802}"/>
              </a:ext>
            </a:extLst>
          </p:cNvPr>
          <p:cNvSpPr>
            <a:spLocks noGrp="1"/>
          </p:cNvSpPr>
          <p:nvPr>
            <p:ph type="title"/>
          </p:nvPr>
        </p:nvSpPr>
        <p:spPr/>
        <p:txBody>
          <a:bodyPr/>
          <a:lstStyle/>
          <a:p>
            <a:r>
              <a:rPr lang="en-US" dirty="0"/>
              <a:t>Reality: Still pretty amazing (to me)</a:t>
            </a:r>
          </a:p>
        </p:txBody>
      </p:sp>
      <p:sp>
        <p:nvSpPr>
          <p:cNvPr id="5" name="TextBox 4">
            <a:extLst>
              <a:ext uri="{FF2B5EF4-FFF2-40B4-BE49-F238E27FC236}">
                <a16:creationId xmlns:a16="http://schemas.microsoft.com/office/drawing/2014/main" id="{12656F08-EE93-DEC4-5F7A-44C687878D94}"/>
              </a:ext>
            </a:extLst>
          </p:cNvPr>
          <p:cNvSpPr txBox="1"/>
          <p:nvPr/>
        </p:nvSpPr>
        <p:spPr>
          <a:xfrm>
            <a:off x="6096000" y="6308209"/>
            <a:ext cx="5536709" cy="369332"/>
          </a:xfrm>
          <a:prstGeom prst="rect">
            <a:avLst/>
          </a:prstGeom>
          <a:noFill/>
        </p:spPr>
        <p:txBody>
          <a:bodyPr wrap="none" rtlCol="0">
            <a:spAutoFit/>
          </a:bodyPr>
          <a:lstStyle/>
          <a:p>
            <a:r>
              <a:rPr lang="en-US" dirty="0"/>
              <a:t>I collaborated on this with a team in my lab in grad school</a:t>
            </a:r>
          </a:p>
        </p:txBody>
      </p:sp>
    </p:spTree>
    <p:extLst>
      <p:ext uri="{BB962C8B-B14F-4D97-AF65-F5344CB8AC3E}">
        <p14:creationId xmlns:p14="http://schemas.microsoft.com/office/powerpoint/2010/main" val="119120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C04AE-6AED-3AA4-110B-5BCD91EA6DE0}"/>
              </a:ext>
            </a:extLst>
          </p:cNvPr>
          <p:cNvSpPr>
            <a:spLocks noGrp="1"/>
          </p:cNvSpPr>
          <p:nvPr>
            <p:ph type="title"/>
          </p:nvPr>
        </p:nvSpPr>
        <p:spPr/>
        <p:txBody>
          <a:bodyPr/>
          <a:lstStyle/>
          <a:p>
            <a:r>
              <a:rPr lang="en-US" dirty="0"/>
              <a:t>Reality- still pretty amazing (to me)</a:t>
            </a:r>
          </a:p>
        </p:txBody>
      </p:sp>
      <p:sp>
        <p:nvSpPr>
          <p:cNvPr id="5" name="TextBox 4">
            <a:extLst>
              <a:ext uri="{FF2B5EF4-FFF2-40B4-BE49-F238E27FC236}">
                <a16:creationId xmlns:a16="http://schemas.microsoft.com/office/drawing/2014/main" id="{02A9EB28-3287-1C03-47EA-BC2D74580FD2}"/>
              </a:ext>
            </a:extLst>
          </p:cNvPr>
          <p:cNvSpPr txBox="1"/>
          <p:nvPr/>
        </p:nvSpPr>
        <p:spPr>
          <a:xfrm>
            <a:off x="6269094" y="6123543"/>
            <a:ext cx="5536709" cy="369332"/>
          </a:xfrm>
          <a:prstGeom prst="rect">
            <a:avLst/>
          </a:prstGeom>
          <a:noFill/>
        </p:spPr>
        <p:txBody>
          <a:bodyPr wrap="none" rtlCol="0">
            <a:spAutoFit/>
          </a:bodyPr>
          <a:lstStyle/>
          <a:p>
            <a:r>
              <a:rPr lang="en-US" dirty="0"/>
              <a:t>I collaborated on this with a team in my lab in grad school</a:t>
            </a:r>
          </a:p>
        </p:txBody>
      </p:sp>
    </p:spTree>
    <p:extLst>
      <p:ext uri="{BB962C8B-B14F-4D97-AF65-F5344CB8AC3E}">
        <p14:creationId xmlns:p14="http://schemas.microsoft.com/office/powerpoint/2010/main" val="2867793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14D6F-0DC1-2967-A53D-B6DC7A3BF182}"/>
              </a:ext>
            </a:extLst>
          </p:cNvPr>
          <p:cNvSpPr>
            <a:spLocks noGrp="1"/>
          </p:cNvSpPr>
          <p:nvPr>
            <p:ph type="title"/>
          </p:nvPr>
        </p:nvSpPr>
        <p:spPr/>
        <p:txBody>
          <a:bodyPr/>
          <a:lstStyle/>
          <a:p>
            <a:r>
              <a:rPr lang="en-US" dirty="0"/>
              <a:t>Reality: still pretty amazing (to me)</a:t>
            </a:r>
          </a:p>
        </p:txBody>
      </p:sp>
    </p:spTree>
    <p:extLst>
      <p:ext uri="{BB962C8B-B14F-4D97-AF65-F5344CB8AC3E}">
        <p14:creationId xmlns:p14="http://schemas.microsoft.com/office/powerpoint/2010/main" val="2534862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5C20C-314F-3792-D403-E84D0312D4AA}"/>
              </a:ext>
            </a:extLst>
          </p:cNvPr>
          <p:cNvSpPr>
            <a:spLocks noGrp="1"/>
          </p:cNvSpPr>
          <p:nvPr>
            <p:ph type="title"/>
          </p:nvPr>
        </p:nvSpPr>
        <p:spPr>
          <a:xfrm>
            <a:off x="838200" y="365125"/>
            <a:ext cx="6002438" cy="1325563"/>
          </a:xfrm>
        </p:spPr>
        <p:txBody>
          <a:bodyPr/>
          <a:lstStyle/>
          <a:p>
            <a:r>
              <a:rPr lang="en-US" dirty="0"/>
              <a:t>Other cool experiences in grad school</a:t>
            </a:r>
          </a:p>
        </p:txBody>
      </p:sp>
      <p:sp>
        <p:nvSpPr>
          <p:cNvPr id="3" name="Content Placeholder 2">
            <a:extLst>
              <a:ext uri="{FF2B5EF4-FFF2-40B4-BE49-F238E27FC236}">
                <a16:creationId xmlns:a16="http://schemas.microsoft.com/office/drawing/2014/main" id="{87C848E5-41EB-FB2C-28FA-691149DCC6E2}"/>
              </a:ext>
            </a:extLst>
          </p:cNvPr>
          <p:cNvSpPr>
            <a:spLocks noGrp="1"/>
          </p:cNvSpPr>
          <p:nvPr>
            <p:ph idx="1"/>
          </p:nvPr>
        </p:nvSpPr>
        <p:spPr>
          <a:xfrm>
            <a:off x="838200" y="1812808"/>
            <a:ext cx="4995441" cy="3943049"/>
          </a:xfrm>
        </p:spPr>
        <p:txBody>
          <a:bodyPr/>
          <a:lstStyle/>
          <a:p>
            <a:r>
              <a:rPr lang="en-US" dirty="0"/>
              <a:t>Travel to Bangalore India, for research</a:t>
            </a:r>
          </a:p>
          <a:p>
            <a:r>
              <a:rPr lang="en-US" dirty="0"/>
              <a:t>1 month in Kenya, living at a remote ecological research center</a:t>
            </a:r>
          </a:p>
          <a:p>
            <a:r>
              <a:rPr lang="en-US" dirty="0"/>
              <a:t>Lots of travel to conferences….</a:t>
            </a:r>
          </a:p>
        </p:txBody>
      </p:sp>
      <p:pic>
        <p:nvPicPr>
          <p:cNvPr id="5" name="Picture 4">
            <a:extLst>
              <a:ext uri="{FF2B5EF4-FFF2-40B4-BE49-F238E27FC236}">
                <a16:creationId xmlns:a16="http://schemas.microsoft.com/office/drawing/2014/main" id="{B0567A53-43CA-37B4-027D-364EA9622C0E}"/>
              </a:ext>
            </a:extLst>
          </p:cNvPr>
          <p:cNvPicPr>
            <a:picLocks noChangeAspect="1"/>
          </p:cNvPicPr>
          <p:nvPr/>
        </p:nvPicPr>
        <p:blipFill>
          <a:blip r:embed="rId2"/>
          <a:stretch>
            <a:fillRect/>
          </a:stretch>
        </p:blipFill>
        <p:spPr>
          <a:xfrm>
            <a:off x="8196288" y="3257677"/>
            <a:ext cx="2341994" cy="3512990"/>
          </a:xfrm>
          <a:prstGeom prst="rect">
            <a:avLst/>
          </a:prstGeom>
        </p:spPr>
      </p:pic>
      <p:pic>
        <p:nvPicPr>
          <p:cNvPr id="15" name="Picture 14" descr="A person posing for a picture in front of a wall of people&#10;&#10;Description automatically generated with low confidence">
            <a:extLst>
              <a:ext uri="{FF2B5EF4-FFF2-40B4-BE49-F238E27FC236}">
                <a16:creationId xmlns:a16="http://schemas.microsoft.com/office/drawing/2014/main" id="{8878AC8E-BA23-1392-029B-C70216C59D96}"/>
              </a:ext>
            </a:extLst>
          </p:cNvPr>
          <p:cNvPicPr>
            <a:picLocks noChangeAspect="1"/>
          </p:cNvPicPr>
          <p:nvPr/>
        </p:nvPicPr>
        <p:blipFill>
          <a:blip r:embed="rId3"/>
          <a:stretch>
            <a:fillRect/>
          </a:stretch>
        </p:blipFill>
        <p:spPr>
          <a:xfrm>
            <a:off x="7154279" y="87333"/>
            <a:ext cx="3744384" cy="2808288"/>
          </a:xfrm>
          <a:prstGeom prst="rect">
            <a:avLst/>
          </a:prstGeom>
        </p:spPr>
      </p:pic>
    </p:spTree>
    <p:extLst>
      <p:ext uri="{BB962C8B-B14F-4D97-AF65-F5344CB8AC3E}">
        <p14:creationId xmlns:p14="http://schemas.microsoft.com/office/powerpoint/2010/main" val="859076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5B8EB-302D-7CD5-055D-70E44730996A}"/>
              </a:ext>
            </a:extLst>
          </p:cNvPr>
          <p:cNvSpPr>
            <a:spLocks noGrp="1"/>
          </p:cNvSpPr>
          <p:nvPr>
            <p:ph type="title"/>
          </p:nvPr>
        </p:nvSpPr>
        <p:spPr/>
        <p:txBody>
          <a:bodyPr/>
          <a:lstStyle/>
          <a:p>
            <a:r>
              <a:rPr lang="en-US" dirty="0"/>
              <a:t>Outside of work</a:t>
            </a:r>
          </a:p>
        </p:txBody>
      </p:sp>
      <p:pic>
        <p:nvPicPr>
          <p:cNvPr id="6" name="Picture 5" descr="A group of people smiling&#10;&#10;Description automatically generated with medium confidence">
            <a:extLst>
              <a:ext uri="{FF2B5EF4-FFF2-40B4-BE49-F238E27FC236}">
                <a16:creationId xmlns:a16="http://schemas.microsoft.com/office/drawing/2014/main" id="{C864D1A4-5EE1-48D8-22DA-70639D4CABA6}"/>
              </a:ext>
            </a:extLst>
          </p:cNvPr>
          <p:cNvPicPr>
            <a:picLocks noChangeAspect="1"/>
          </p:cNvPicPr>
          <p:nvPr/>
        </p:nvPicPr>
        <p:blipFill>
          <a:blip r:embed="rId2"/>
          <a:stretch>
            <a:fillRect/>
          </a:stretch>
        </p:blipFill>
        <p:spPr>
          <a:xfrm>
            <a:off x="6433" y="1557187"/>
            <a:ext cx="5084622" cy="3813466"/>
          </a:xfrm>
          <a:prstGeom prst="rect">
            <a:avLst/>
          </a:prstGeom>
        </p:spPr>
      </p:pic>
      <p:pic>
        <p:nvPicPr>
          <p:cNvPr id="10" name="Picture 9" descr="A group of children posing for a photo in front of a door&#10;&#10;Description automatically generated with medium confidence">
            <a:extLst>
              <a:ext uri="{FF2B5EF4-FFF2-40B4-BE49-F238E27FC236}">
                <a16:creationId xmlns:a16="http://schemas.microsoft.com/office/drawing/2014/main" id="{1944DFFC-359D-6CF7-44ED-D773FE053079}"/>
              </a:ext>
            </a:extLst>
          </p:cNvPr>
          <p:cNvPicPr>
            <a:picLocks noChangeAspect="1"/>
          </p:cNvPicPr>
          <p:nvPr/>
        </p:nvPicPr>
        <p:blipFill>
          <a:blip r:embed="rId3"/>
          <a:stretch>
            <a:fillRect/>
          </a:stretch>
        </p:blipFill>
        <p:spPr>
          <a:xfrm>
            <a:off x="7858504" y="0"/>
            <a:ext cx="4266822" cy="5666873"/>
          </a:xfrm>
          <a:prstGeom prst="rect">
            <a:avLst/>
          </a:prstGeom>
        </p:spPr>
      </p:pic>
      <p:pic>
        <p:nvPicPr>
          <p:cNvPr id="14" name="Picture 13" descr="A child on a swing&#10;&#10;Description automatically generated with medium confidence">
            <a:extLst>
              <a:ext uri="{FF2B5EF4-FFF2-40B4-BE49-F238E27FC236}">
                <a16:creationId xmlns:a16="http://schemas.microsoft.com/office/drawing/2014/main" id="{1A2205D1-934A-51B9-285A-F90F57EDFB19}"/>
              </a:ext>
            </a:extLst>
          </p:cNvPr>
          <p:cNvPicPr>
            <a:picLocks noChangeAspect="1"/>
          </p:cNvPicPr>
          <p:nvPr/>
        </p:nvPicPr>
        <p:blipFill>
          <a:blip r:embed="rId4"/>
          <a:stretch>
            <a:fillRect/>
          </a:stretch>
        </p:blipFill>
        <p:spPr>
          <a:xfrm>
            <a:off x="4953651" y="1942589"/>
            <a:ext cx="3478683" cy="4620126"/>
          </a:xfrm>
          <a:prstGeom prst="rect">
            <a:avLst/>
          </a:prstGeom>
        </p:spPr>
      </p:pic>
    </p:spTree>
    <p:extLst>
      <p:ext uri="{BB962C8B-B14F-4D97-AF65-F5344CB8AC3E}">
        <p14:creationId xmlns:p14="http://schemas.microsoft.com/office/powerpoint/2010/main" val="83227937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6159</TotalTime>
  <Words>2115</Words>
  <Application>Microsoft Macintosh PowerPoint</Application>
  <PresentationFormat>Widescreen</PresentationFormat>
  <Paragraphs>297</Paragraphs>
  <Slides>43</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User Interface Design</vt:lpstr>
      <vt:lpstr>Welcome!</vt:lpstr>
      <vt:lpstr>About me</vt:lpstr>
      <vt:lpstr>What I like to think my research is ….</vt:lpstr>
      <vt:lpstr>Reality: Still pretty amazing (to me)</vt:lpstr>
      <vt:lpstr>Reality- still pretty amazing (to me)</vt:lpstr>
      <vt:lpstr>Reality: still pretty amazing (to me)</vt:lpstr>
      <vt:lpstr>Other cool experiences in grad school</vt:lpstr>
      <vt:lpstr>Outside of work</vt:lpstr>
      <vt:lpstr>About this course</vt:lpstr>
      <vt:lpstr>What is this course about? </vt:lpstr>
      <vt:lpstr>What is this course about-----&gt; Good design </vt:lpstr>
      <vt:lpstr>What is this course about- ----&gt; Good design </vt:lpstr>
      <vt:lpstr>What this course is about --------&gt;Good design</vt:lpstr>
      <vt:lpstr>What is this course about -------&gt; People </vt:lpstr>
      <vt:lpstr>What this course is about -------------&gt; UI+CS</vt:lpstr>
      <vt:lpstr>What is this class about</vt:lpstr>
      <vt:lpstr>Course philosophy</vt:lpstr>
      <vt:lpstr>What will your portfolio look like? </vt:lpstr>
      <vt:lpstr>Why build a portfolio? </vt:lpstr>
      <vt:lpstr>Why build a portfolio?</vt:lpstr>
      <vt:lpstr>Why build a portfolio?</vt:lpstr>
      <vt:lpstr>Why build a portfolio?</vt:lpstr>
      <vt:lpstr>Some evidence that this is a good way to learn….</vt:lpstr>
      <vt:lpstr>Learning strategies</vt:lpstr>
      <vt:lpstr>Learning strategies</vt:lpstr>
      <vt:lpstr>I’m going to try to do lots of active work in class</vt:lpstr>
      <vt:lpstr>Project schedule- FAST!</vt:lpstr>
      <vt:lpstr>TAKE NOTE</vt:lpstr>
      <vt:lpstr>Take Note</vt:lpstr>
      <vt:lpstr>How does this translate into grades</vt:lpstr>
      <vt:lpstr>Working solo, in groups, collaboration policy</vt:lpstr>
      <vt:lpstr>Let’s learn from each other!  Remember- we are all learning</vt:lpstr>
      <vt:lpstr>Not a web dev course… but</vt:lpstr>
      <vt:lpstr>Topics</vt:lpstr>
      <vt:lpstr>Recommended books</vt:lpstr>
      <vt:lpstr>Readings</vt:lpstr>
      <vt:lpstr>Covid safety</vt:lpstr>
      <vt:lpstr>Canvas, Discord</vt:lpstr>
      <vt:lpstr>First assignment</vt:lpstr>
      <vt:lpstr>Design</vt:lpstr>
      <vt:lpstr>I’ll go first</vt:lpstr>
      <vt:lpstr>Habit tracking app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Aurisano, Jillian M</dc:creator>
  <cp:lastModifiedBy>Aurisano, Jillian M</cp:lastModifiedBy>
  <cp:revision>75</cp:revision>
  <dcterms:created xsi:type="dcterms:W3CDTF">2022-01-10T03:51:18Z</dcterms:created>
  <dcterms:modified xsi:type="dcterms:W3CDTF">2022-10-17T13:41:18Z</dcterms:modified>
</cp:coreProperties>
</file>